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 id="268" r:id="rId37"/>
    <p:sldId id="269" r:id="rId38"/>
    <p:sldId id="270" r:id="rId39"/>
    <p:sldId id="271" r:id="rId40"/>
    <p:sldId id="272" r:id="rId41"/>
    <p:sldId id="273" r:id="rId42"/>
    <p:sldId id="274" r:id="rId43"/>
    <p:sldId id="275" r:id="rId44"/>
    <p:sldId id="276" r:id="rId45"/>
    <p:sldId id="277" r:id="rId46"/>
    <p:sldId id="278" r:id="rId47"/>
    <p:sldId id="279" r:id="rId48"/>
    <p:sldId id="280" r:id="rId49"/>
    <p:sldId id="281" r:id="rId50"/>
    <p:sldId id="282" r:id="rId51"/>
    <p:sldId id="283" r:id="rId52"/>
    <p:sldId id="284" r:id="rId53"/>
    <p:sldId id="285" r:id="rId54"/>
    <p:sldId id="286" r:id="rId55"/>
    <p:sldId id="287" r:id="rId56"/>
    <p:sldId id="288" r:id="rId57"/>
    <p:sldId id="289" r:id="rId58"/>
    <p:sldId id="290" r:id="rId59"/>
    <p:sldId id="291" r:id="rId6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ero" charset="1" panose="00000500000000000000"/>
      <p:regular r:id="rId10"/>
    </p:embeddedFont>
    <p:embeddedFont>
      <p:font typeface="Hero Bold" charset="1" panose="00000500000000000000"/>
      <p:regular r:id="rId11"/>
    </p:embeddedFont>
    <p:embeddedFont>
      <p:font typeface="Garet" charset="1" panose="00000000000000000000"/>
      <p:regular r:id="rId12"/>
    </p:embeddedFont>
    <p:embeddedFont>
      <p:font typeface="Garet Bold" charset="1" panose="00000000000000000000"/>
      <p:regular r:id="rId13"/>
    </p:embeddedFont>
    <p:embeddedFont>
      <p:font typeface="Garet Italics" charset="1" panose="00000000000000000000"/>
      <p:regular r:id="rId14"/>
    </p:embeddedFont>
    <p:embeddedFont>
      <p:font typeface="Garet Bold Italics" charset="1" panose="00000000000000000000"/>
      <p:regular r:id="rId15"/>
    </p:embeddedFont>
    <p:embeddedFont>
      <p:font typeface="Garet Book" charset="1" panose="00000000000000000000"/>
      <p:regular r:id="rId16"/>
    </p:embeddedFont>
    <p:embeddedFont>
      <p:font typeface="Garet ExtraBold 1" charset="1" panose="00000000000000000000"/>
      <p:regular r:id="rId17"/>
    </p:embeddedFont>
    <p:embeddedFont>
      <p:font typeface="Garet ExtraBold 1 Bold" charset="1" panose="00000000000000000000"/>
      <p:regular r:id="rId18"/>
    </p:embeddedFont>
    <p:embeddedFont>
      <p:font typeface="Garet ExtraBold 1 Italics" charset="1" panose="00000000000000000000"/>
      <p:regular r:id="rId19"/>
    </p:embeddedFont>
    <p:embeddedFont>
      <p:font typeface="Garet ExtraBold 1 Bold Italics" charset="1" panose="00000000000000000000"/>
      <p:regular r:id="rId20"/>
    </p:embeddedFont>
    <p:embeddedFont>
      <p:font typeface="Garet ExtraBold 2" charset="1" panose="00000000000000000000"/>
      <p:regular r:id="rId21"/>
    </p:embeddedFont>
    <p:embeddedFont>
      <p:font typeface="Garet ExtraBold 2 Bold" charset="1" panose="00000000000000000000"/>
      <p:regular r:id="rId22"/>
    </p:embeddedFont>
    <p:embeddedFont>
      <p:font typeface="Garet ExtraBold 2 Italics" charset="1" panose="00000000000000000000"/>
      <p:regular r:id="rId23"/>
    </p:embeddedFont>
    <p:embeddedFont>
      <p:font typeface="Garet ExtraBold 2 Bold Italics"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32" Target="slides/slide8.xml" Type="http://schemas.openxmlformats.org/officeDocument/2006/relationships/slide"/><Relationship Id="rId33" Target="slides/slide9.xml" Type="http://schemas.openxmlformats.org/officeDocument/2006/relationships/slide"/><Relationship Id="rId34" Target="slides/slide10.xml" Type="http://schemas.openxmlformats.org/officeDocument/2006/relationships/slide"/><Relationship Id="rId35" Target="slides/slide11.xml" Type="http://schemas.openxmlformats.org/officeDocument/2006/relationships/slide"/><Relationship Id="rId36" Target="slides/slide12.xml" Type="http://schemas.openxmlformats.org/officeDocument/2006/relationships/slide"/><Relationship Id="rId37" Target="slides/slide13.xml" Type="http://schemas.openxmlformats.org/officeDocument/2006/relationships/slide"/><Relationship Id="rId38" Target="slides/slide14.xml" Type="http://schemas.openxmlformats.org/officeDocument/2006/relationships/slide"/><Relationship Id="rId39" Target="slides/slide15.xml" Type="http://schemas.openxmlformats.org/officeDocument/2006/relationships/slide"/><Relationship Id="rId4" Target="theme/theme1.xml" Type="http://schemas.openxmlformats.org/officeDocument/2006/relationships/theme"/><Relationship Id="rId40" Target="slides/slide16.xml" Type="http://schemas.openxmlformats.org/officeDocument/2006/relationships/slide"/><Relationship Id="rId41" Target="slides/slide17.xml" Type="http://schemas.openxmlformats.org/officeDocument/2006/relationships/slide"/><Relationship Id="rId42" Target="slides/slide18.xml" Type="http://schemas.openxmlformats.org/officeDocument/2006/relationships/slide"/><Relationship Id="rId43" Target="slides/slide19.xml" Type="http://schemas.openxmlformats.org/officeDocument/2006/relationships/slide"/><Relationship Id="rId44" Target="slides/slide20.xml" Type="http://schemas.openxmlformats.org/officeDocument/2006/relationships/slide"/><Relationship Id="rId45" Target="slides/slide21.xml" Type="http://schemas.openxmlformats.org/officeDocument/2006/relationships/slide"/><Relationship Id="rId46" Target="slides/slide22.xml" Type="http://schemas.openxmlformats.org/officeDocument/2006/relationships/slide"/><Relationship Id="rId47" Target="slides/slide23.xml" Type="http://schemas.openxmlformats.org/officeDocument/2006/relationships/slide"/><Relationship Id="rId48" Target="slides/slide24.xml" Type="http://schemas.openxmlformats.org/officeDocument/2006/relationships/slide"/><Relationship Id="rId49" Target="slides/slide25.xml" Type="http://schemas.openxmlformats.org/officeDocument/2006/relationships/slide"/><Relationship Id="rId5" Target="tableStyles.xml" Type="http://schemas.openxmlformats.org/officeDocument/2006/relationships/tableStyles"/><Relationship Id="rId50" Target="slides/slide26.xml" Type="http://schemas.openxmlformats.org/officeDocument/2006/relationships/slide"/><Relationship Id="rId51" Target="slides/slide27.xml" Type="http://schemas.openxmlformats.org/officeDocument/2006/relationships/slide"/><Relationship Id="rId52" Target="slides/slide28.xml" Type="http://schemas.openxmlformats.org/officeDocument/2006/relationships/slide"/><Relationship Id="rId53" Target="slides/slide29.xml" Type="http://schemas.openxmlformats.org/officeDocument/2006/relationships/slide"/><Relationship Id="rId54" Target="slides/slide30.xml" Type="http://schemas.openxmlformats.org/officeDocument/2006/relationships/slide"/><Relationship Id="rId55" Target="slides/slide31.xml" Type="http://schemas.openxmlformats.org/officeDocument/2006/relationships/slide"/><Relationship Id="rId56" Target="slides/slide32.xml" Type="http://schemas.openxmlformats.org/officeDocument/2006/relationships/slide"/><Relationship Id="rId57" Target="slides/slide33.xml" Type="http://schemas.openxmlformats.org/officeDocument/2006/relationships/slide"/><Relationship Id="rId58" Target="slides/slide34.xml" Type="http://schemas.openxmlformats.org/officeDocument/2006/relationships/slide"/><Relationship Id="rId59" Target="slides/slide35.xml" Type="http://schemas.openxmlformats.org/officeDocument/2006/relationships/slide"/><Relationship Id="rId6" Target="fonts/font6.fntdata" Type="http://schemas.openxmlformats.org/officeDocument/2006/relationships/font"/><Relationship Id="rId60" Target="slides/slide36.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 Id="rId7" Target="../media/image10.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88" t="0" r="0" b="363"/>
          <a:stretch>
            <a:fillRect/>
          </a:stretch>
        </p:blipFill>
        <p:spPr>
          <a:xfrm flipH="false" flipV="false" rot="0">
            <a:off x="-327875" y="-6193799"/>
            <a:ext cx="18943749" cy="19376399"/>
          </a:xfrm>
          <a:prstGeom prst="rect">
            <a:avLst/>
          </a:prstGeom>
        </p:spPr>
      </p:pic>
      <p:sp>
        <p:nvSpPr>
          <p:cNvPr name="TextBox 3" id="3"/>
          <p:cNvSpPr txBox="true"/>
          <p:nvPr/>
        </p:nvSpPr>
        <p:spPr>
          <a:xfrm rot="0">
            <a:off x="1222817" y="3266440"/>
            <a:ext cx="11011660" cy="3658870"/>
          </a:xfrm>
          <a:prstGeom prst="rect">
            <a:avLst/>
          </a:prstGeom>
        </p:spPr>
        <p:txBody>
          <a:bodyPr anchor="t" rtlCol="false" tIns="0" lIns="0" bIns="0" rIns="0">
            <a:spAutoFit/>
          </a:bodyPr>
          <a:lstStyle/>
          <a:p>
            <a:pPr algn="ctr">
              <a:lnSpc>
                <a:spcPts val="7279"/>
              </a:lnSpc>
            </a:pPr>
            <a:r>
              <a:rPr lang="en-US" sz="5199" spc="519">
                <a:solidFill>
                  <a:srgbClr val="45324E"/>
                </a:solidFill>
                <a:latin typeface="Garet ExtraBold 1"/>
              </a:rPr>
              <a:t>HIDROPONIK METODE NUTRIENT FILM TECHNIQUE </a:t>
            </a:r>
          </a:p>
          <a:p>
            <a:pPr algn="ctr">
              <a:lnSpc>
                <a:spcPts val="7279"/>
              </a:lnSpc>
              <a:spcBef>
                <a:spcPct val="0"/>
              </a:spcBef>
            </a:pPr>
            <a:r>
              <a:rPr lang="en-US" sz="5199" spc="519">
                <a:solidFill>
                  <a:srgbClr val="45324E"/>
                </a:solidFill>
                <a:latin typeface="Garet ExtraBold 1"/>
              </a:rPr>
              <a:t>UNTUK TANAMAN PAKCOY</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772617" y="1782403"/>
            <a:ext cx="6973367" cy="6722193"/>
          </a:xfrm>
          <a:prstGeom prst="rect">
            <a:avLst/>
          </a:prstGeom>
        </p:spPr>
      </p:pic>
      <p:sp>
        <p:nvSpPr>
          <p:cNvPr name="TextBox 5" id="5"/>
          <p:cNvSpPr txBox="true"/>
          <p:nvPr/>
        </p:nvSpPr>
        <p:spPr>
          <a:xfrm rot="0">
            <a:off x="1222817" y="8578559"/>
            <a:ext cx="11399894" cy="481330"/>
          </a:xfrm>
          <a:prstGeom prst="rect">
            <a:avLst/>
          </a:prstGeom>
        </p:spPr>
        <p:txBody>
          <a:bodyPr anchor="t" rtlCol="false" tIns="0" lIns="0" bIns="0" rIns="0">
            <a:spAutoFit/>
          </a:bodyPr>
          <a:lstStyle/>
          <a:p>
            <a:pPr algn="ctr">
              <a:lnSpc>
                <a:spcPts val="3919"/>
              </a:lnSpc>
              <a:spcBef>
                <a:spcPct val="0"/>
              </a:spcBef>
            </a:pPr>
            <a:r>
              <a:rPr lang="en-US" sz="2799" spc="279">
                <a:solidFill>
                  <a:srgbClr val="73516A"/>
                </a:solidFill>
                <a:latin typeface="Garet Book Bold"/>
              </a:rPr>
              <a:t>TUGAS AKHIR MANAJEMEN PROYEK </a:t>
            </a:r>
          </a:p>
        </p:txBody>
      </p:sp>
      <p:sp>
        <p:nvSpPr>
          <p:cNvPr name="TextBox 6" id="6"/>
          <p:cNvSpPr txBox="true"/>
          <p:nvPr/>
        </p:nvSpPr>
        <p:spPr>
          <a:xfrm rot="0">
            <a:off x="1262090" y="990600"/>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KELOMPOK 1 | MANAJEMEN PROYEK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87308" y="657311"/>
            <a:ext cx="170709" cy="17070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87308" y="9458980"/>
            <a:ext cx="170709" cy="170709"/>
          </a:xfrm>
          <a:prstGeom prst="rect">
            <a:avLst/>
          </a:prstGeom>
        </p:spPr>
      </p:pic>
      <p:sp>
        <p:nvSpPr>
          <p:cNvPr name="TextBox 4" id="4"/>
          <p:cNvSpPr txBox="true"/>
          <p:nvPr/>
        </p:nvSpPr>
        <p:spPr>
          <a:xfrm rot="0">
            <a:off x="9695696" y="570264"/>
            <a:ext cx="7091112" cy="306704"/>
          </a:xfrm>
          <a:prstGeom prst="rect">
            <a:avLst/>
          </a:prstGeom>
        </p:spPr>
        <p:txBody>
          <a:bodyPr anchor="t" rtlCol="false" tIns="0" lIns="0" bIns="0" rIns="0">
            <a:spAutoFit/>
          </a:bodyPr>
          <a:lstStyle/>
          <a:p>
            <a:pPr algn="r">
              <a:lnSpc>
                <a:spcPts val="2520"/>
              </a:lnSpc>
              <a:spcBef>
                <a:spcPct val="0"/>
              </a:spcBef>
            </a:pPr>
            <a:r>
              <a:rPr lang="en-US" sz="1800" spc="180">
                <a:solidFill>
                  <a:srgbClr val="9F7582"/>
                </a:solidFill>
                <a:latin typeface="Hero Bold"/>
              </a:rPr>
              <a:t>INSTITUT TEKNOLOGI BATAM</a:t>
            </a:r>
          </a:p>
        </p:txBody>
      </p:sp>
      <p:sp>
        <p:nvSpPr>
          <p:cNvPr name="TextBox 5" id="5"/>
          <p:cNvSpPr txBox="true"/>
          <p:nvPr/>
        </p:nvSpPr>
        <p:spPr>
          <a:xfrm rot="0">
            <a:off x="9695696" y="9371932"/>
            <a:ext cx="7091112" cy="306704"/>
          </a:xfrm>
          <a:prstGeom prst="rect">
            <a:avLst/>
          </a:prstGeom>
        </p:spPr>
        <p:txBody>
          <a:bodyPr anchor="t" rtlCol="false" tIns="0" lIns="0" bIns="0" rIns="0">
            <a:spAutoFit/>
          </a:bodyPr>
          <a:lstStyle/>
          <a:p>
            <a:pPr algn="r">
              <a:lnSpc>
                <a:spcPts val="2520"/>
              </a:lnSpc>
              <a:spcBef>
                <a:spcPct val="0"/>
              </a:spcBef>
            </a:pPr>
            <a:r>
              <a:rPr lang="en-US" sz="1800" spc="180">
                <a:solidFill>
                  <a:srgbClr val="9F7582"/>
                </a:solidFill>
                <a:latin typeface="Hero Bold"/>
              </a:rPr>
              <a:t>07/18</a:t>
            </a:r>
          </a:p>
        </p:txBody>
      </p:sp>
      <p:sp>
        <p:nvSpPr>
          <p:cNvPr name="TextBox 6" id="6"/>
          <p:cNvSpPr txBox="true"/>
          <p:nvPr/>
        </p:nvSpPr>
        <p:spPr>
          <a:xfrm rot="0">
            <a:off x="1314450" y="1288902"/>
            <a:ext cx="7091112" cy="514350"/>
          </a:xfrm>
          <a:prstGeom prst="rect">
            <a:avLst/>
          </a:prstGeom>
        </p:spPr>
        <p:txBody>
          <a:bodyPr anchor="t" rtlCol="false" tIns="0" lIns="0" bIns="0" rIns="0">
            <a:spAutoFit/>
          </a:bodyPr>
          <a:lstStyle/>
          <a:p>
            <a:pPr algn="ctr">
              <a:lnSpc>
                <a:spcPts val="4200"/>
              </a:lnSpc>
              <a:spcBef>
                <a:spcPct val="0"/>
              </a:spcBef>
            </a:pPr>
            <a:r>
              <a:rPr lang="en-US" sz="3000" spc="300">
                <a:solidFill>
                  <a:srgbClr val="73516A"/>
                </a:solidFill>
                <a:latin typeface="Garet Bold"/>
              </a:rPr>
              <a:t>KONSTRAIN EKONOMI</a:t>
            </a:r>
          </a:p>
        </p:txBody>
      </p:sp>
      <p:sp>
        <p:nvSpPr>
          <p:cNvPr name="TextBox 7" id="7"/>
          <p:cNvSpPr txBox="true"/>
          <p:nvPr/>
        </p:nvSpPr>
        <p:spPr>
          <a:xfrm rot="0">
            <a:off x="1028700" y="2012801"/>
            <a:ext cx="7662612" cy="3159125"/>
          </a:xfrm>
          <a:prstGeom prst="rect">
            <a:avLst/>
          </a:prstGeom>
        </p:spPr>
        <p:txBody>
          <a:bodyPr anchor="t" rtlCol="false" tIns="0" lIns="0" bIns="0" rIns="0">
            <a:spAutoFit/>
          </a:bodyPr>
          <a:lstStyle/>
          <a:p>
            <a:pPr algn="just" marL="431801" indent="-215900" lvl="1">
              <a:lnSpc>
                <a:spcPts val="2800"/>
              </a:lnSpc>
              <a:buFont typeface="Arial"/>
              <a:buChar char="•"/>
            </a:pPr>
            <a:r>
              <a:rPr lang="en-US" sz="2000">
                <a:solidFill>
                  <a:srgbClr val="CB9C9C"/>
                </a:solidFill>
                <a:latin typeface="Garet"/>
              </a:rPr>
              <a:t>Faktor kondisi keuangan di Indonesia sidang mengalami penurunan, maka biaya pembuatan produk dapat menyesua1ikan dengan budget para petani.</a:t>
            </a:r>
          </a:p>
          <a:p>
            <a:pPr algn="just" marL="431801" indent="-215900" lvl="1">
              <a:lnSpc>
                <a:spcPts val="2800"/>
              </a:lnSpc>
              <a:buFont typeface="Arial"/>
              <a:buChar char="•"/>
            </a:pPr>
            <a:r>
              <a:rPr lang="en-US" sz="2000">
                <a:solidFill>
                  <a:srgbClr val="CB9C9C"/>
                </a:solidFill>
                <a:latin typeface="Garet"/>
              </a:rPr>
              <a:t>Biaya pengoperasian tidak mempersulit petani selama produk bekerja.</a:t>
            </a:r>
          </a:p>
          <a:p>
            <a:pPr algn="just" marL="431801" indent="-215900" lvl="1">
              <a:lnSpc>
                <a:spcPts val="2800"/>
              </a:lnSpc>
              <a:buFont typeface="Arial"/>
              <a:buChar char="•"/>
            </a:pPr>
            <a:r>
              <a:rPr lang="en-US" sz="2000">
                <a:solidFill>
                  <a:srgbClr val="CB9C9C"/>
                </a:solidFill>
                <a:latin typeface="Garet"/>
              </a:rPr>
              <a:t>Perangkat yang digunakan dapat diganti denyan biaya yang relatif murah</a:t>
            </a:r>
          </a:p>
          <a:p>
            <a:pPr algn="just" marL="431801" indent="-215900" lvl="1">
              <a:lnSpc>
                <a:spcPts val="2800"/>
              </a:lnSpc>
              <a:buFont typeface="Arial"/>
              <a:buChar char="•"/>
            </a:pPr>
            <a:r>
              <a:rPr lang="en-US" sz="2000">
                <a:solidFill>
                  <a:srgbClr val="CB9C9C"/>
                </a:solidFill>
                <a:latin typeface="Garet"/>
              </a:rPr>
              <a:t>Pengoperasian tidak mengonsumsikan daya listrik yang tinggi.</a:t>
            </a:r>
          </a:p>
        </p:txBody>
      </p:sp>
      <p:sp>
        <p:nvSpPr>
          <p:cNvPr name="TextBox 8" id="8"/>
          <p:cNvSpPr txBox="true"/>
          <p:nvPr/>
        </p:nvSpPr>
        <p:spPr>
          <a:xfrm rot="0">
            <a:off x="1192635" y="5624635"/>
            <a:ext cx="6763242" cy="1047750"/>
          </a:xfrm>
          <a:prstGeom prst="rect">
            <a:avLst/>
          </a:prstGeom>
        </p:spPr>
        <p:txBody>
          <a:bodyPr anchor="t" rtlCol="false" tIns="0" lIns="0" bIns="0" rIns="0">
            <a:spAutoFit/>
          </a:bodyPr>
          <a:lstStyle/>
          <a:p>
            <a:pPr algn="ctr">
              <a:lnSpc>
                <a:spcPts val="4200"/>
              </a:lnSpc>
              <a:spcBef>
                <a:spcPct val="0"/>
              </a:spcBef>
            </a:pPr>
            <a:r>
              <a:rPr lang="en-US" sz="3000" spc="300">
                <a:solidFill>
                  <a:srgbClr val="73516A"/>
                </a:solidFill>
                <a:latin typeface="Garet Bold"/>
              </a:rPr>
              <a:t>KONSTRAIN MANUFAKTURABILITAS</a:t>
            </a:r>
          </a:p>
        </p:txBody>
      </p:sp>
      <p:sp>
        <p:nvSpPr>
          <p:cNvPr name="TextBox 9" id="9"/>
          <p:cNvSpPr txBox="true"/>
          <p:nvPr/>
        </p:nvSpPr>
        <p:spPr>
          <a:xfrm rot="0">
            <a:off x="10168188" y="1288902"/>
            <a:ext cx="7091112" cy="514350"/>
          </a:xfrm>
          <a:prstGeom prst="rect">
            <a:avLst/>
          </a:prstGeom>
        </p:spPr>
        <p:txBody>
          <a:bodyPr anchor="t" rtlCol="false" tIns="0" lIns="0" bIns="0" rIns="0">
            <a:spAutoFit/>
          </a:bodyPr>
          <a:lstStyle/>
          <a:p>
            <a:pPr algn="ctr">
              <a:lnSpc>
                <a:spcPts val="4200"/>
              </a:lnSpc>
              <a:spcBef>
                <a:spcPct val="0"/>
              </a:spcBef>
            </a:pPr>
            <a:r>
              <a:rPr lang="en-US" sz="3000" spc="300">
                <a:solidFill>
                  <a:srgbClr val="73516A"/>
                </a:solidFill>
                <a:latin typeface="Garet Bold"/>
              </a:rPr>
              <a:t>KONSTRAIN KEBERLANJUTAN</a:t>
            </a:r>
          </a:p>
        </p:txBody>
      </p:sp>
      <p:sp>
        <p:nvSpPr>
          <p:cNvPr name="TextBox 10" id="10"/>
          <p:cNvSpPr txBox="true"/>
          <p:nvPr/>
        </p:nvSpPr>
        <p:spPr>
          <a:xfrm rot="0">
            <a:off x="1028700" y="6881935"/>
            <a:ext cx="7662612" cy="1397000"/>
          </a:xfrm>
          <a:prstGeom prst="rect">
            <a:avLst/>
          </a:prstGeom>
        </p:spPr>
        <p:txBody>
          <a:bodyPr anchor="t" rtlCol="false" tIns="0" lIns="0" bIns="0" rIns="0">
            <a:spAutoFit/>
          </a:bodyPr>
          <a:lstStyle/>
          <a:p>
            <a:pPr algn="just" marL="431801" indent="-215900" lvl="1">
              <a:lnSpc>
                <a:spcPts val="2800"/>
              </a:lnSpc>
              <a:buFont typeface="Arial"/>
              <a:buChar char="•"/>
            </a:pPr>
            <a:r>
              <a:rPr lang="en-US" sz="2000">
                <a:solidFill>
                  <a:srgbClr val="CB9C9C"/>
                </a:solidFill>
                <a:latin typeface="Garet"/>
              </a:rPr>
              <a:t>Produk dapaat di rangkai dan dibuat dalam jangka waktu yang cepat.</a:t>
            </a:r>
          </a:p>
          <a:p>
            <a:pPr algn="just" marL="431801" indent="-215900" lvl="1">
              <a:lnSpc>
                <a:spcPts val="2800"/>
              </a:lnSpc>
              <a:buFont typeface="Arial"/>
              <a:buChar char="•"/>
            </a:pPr>
            <a:r>
              <a:rPr lang="en-US" sz="2000">
                <a:solidFill>
                  <a:srgbClr val="CB9C9C"/>
                </a:solidFill>
                <a:latin typeface="Garet"/>
              </a:rPr>
              <a:t>Produk dapat di kirim sampia ke daerah rural dengan baik.</a:t>
            </a:r>
          </a:p>
        </p:txBody>
      </p:sp>
      <p:sp>
        <p:nvSpPr>
          <p:cNvPr name="TextBox 11" id="11"/>
          <p:cNvSpPr txBox="true"/>
          <p:nvPr/>
        </p:nvSpPr>
        <p:spPr>
          <a:xfrm rot="0">
            <a:off x="10017938" y="5624635"/>
            <a:ext cx="7391611" cy="1047750"/>
          </a:xfrm>
          <a:prstGeom prst="rect">
            <a:avLst/>
          </a:prstGeom>
        </p:spPr>
        <p:txBody>
          <a:bodyPr anchor="t" rtlCol="false" tIns="0" lIns="0" bIns="0" rIns="0">
            <a:spAutoFit/>
          </a:bodyPr>
          <a:lstStyle/>
          <a:p>
            <a:pPr algn="ctr">
              <a:lnSpc>
                <a:spcPts val="4200"/>
              </a:lnSpc>
              <a:spcBef>
                <a:spcPct val="0"/>
              </a:spcBef>
            </a:pPr>
            <a:r>
              <a:rPr lang="en-US" sz="3000" spc="300">
                <a:solidFill>
                  <a:srgbClr val="73516A"/>
                </a:solidFill>
                <a:latin typeface="Garet Bold"/>
              </a:rPr>
              <a:t>KEBUTUHAN YANG HARUS DIPENUHI</a:t>
            </a:r>
          </a:p>
        </p:txBody>
      </p:sp>
      <p:sp>
        <p:nvSpPr>
          <p:cNvPr name="TextBox 12" id="12"/>
          <p:cNvSpPr txBox="true"/>
          <p:nvPr/>
        </p:nvSpPr>
        <p:spPr>
          <a:xfrm rot="0">
            <a:off x="10082191" y="6634285"/>
            <a:ext cx="7263105" cy="2454275"/>
          </a:xfrm>
          <a:prstGeom prst="rect">
            <a:avLst/>
          </a:prstGeom>
        </p:spPr>
        <p:txBody>
          <a:bodyPr anchor="t" rtlCol="false" tIns="0" lIns="0" bIns="0" rIns="0">
            <a:spAutoFit/>
          </a:bodyPr>
          <a:lstStyle/>
          <a:p>
            <a:pPr algn="just" marL="431801" indent="-215900" lvl="1">
              <a:lnSpc>
                <a:spcPts val="2800"/>
              </a:lnSpc>
              <a:buFont typeface="Arial"/>
              <a:buChar char="•"/>
            </a:pPr>
            <a:r>
              <a:rPr lang="en-US" sz="2000">
                <a:solidFill>
                  <a:srgbClr val="CB9C9C"/>
                </a:solidFill>
                <a:latin typeface="Garet"/>
              </a:rPr>
              <a:t>Produk menggunakan daya listrik yang rendah</a:t>
            </a:r>
          </a:p>
          <a:p>
            <a:pPr algn="just" marL="431801" indent="-215900" lvl="1">
              <a:lnSpc>
                <a:spcPts val="2800"/>
              </a:lnSpc>
              <a:buFont typeface="Arial"/>
              <a:buChar char="•"/>
            </a:pPr>
            <a:r>
              <a:rPr lang="en-US" sz="2000">
                <a:solidFill>
                  <a:srgbClr val="CB9C9C"/>
                </a:solidFill>
                <a:latin typeface="Garet"/>
              </a:rPr>
              <a:t>Biaya produk yang tidak mahal</a:t>
            </a:r>
          </a:p>
          <a:p>
            <a:pPr algn="just" marL="431801" indent="-215900" lvl="1">
              <a:lnSpc>
                <a:spcPts val="2800"/>
              </a:lnSpc>
              <a:buFont typeface="Arial"/>
              <a:buChar char="•"/>
            </a:pPr>
            <a:r>
              <a:rPr lang="en-US" sz="2000">
                <a:solidFill>
                  <a:srgbClr val="CB9C9C"/>
                </a:solidFill>
                <a:latin typeface="Garet"/>
              </a:rPr>
              <a:t>Komponen dapat diganti dengan biaya yang murah dan ramah lingkungan</a:t>
            </a:r>
          </a:p>
          <a:p>
            <a:pPr algn="just" marL="431801" indent="-215900" lvl="1">
              <a:lnSpc>
                <a:spcPts val="2800"/>
              </a:lnSpc>
              <a:buFont typeface="Arial"/>
              <a:buChar char="•"/>
            </a:pPr>
            <a:r>
              <a:rPr lang="en-US" sz="2000">
                <a:solidFill>
                  <a:srgbClr val="CB9C9C"/>
                </a:solidFill>
                <a:latin typeface="Garet"/>
              </a:rPr>
              <a:t>Dapat bertahan lama dalam kondisi cuaca ekstrim</a:t>
            </a:r>
          </a:p>
          <a:p>
            <a:pPr algn="just" marL="431801" indent="-215900" lvl="1">
              <a:lnSpc>
                <a:spcPts val="2800"/>
              </a:lnSpc>
              <a:buFont typeface="Arial"/>
              <a:buChar char="•"/>
            </a:pPr>
            <a:r>
              <a:rPr lang="en-US" sz="2000">
                <a:solidFill>
                  <a:srgbClr val="CB9C9C"/>
                </a:solidFill>
                <a:latin typeface="Garet"/>
              </a:rPr>
              <a:t>Dapat dioperasikan oleh petani saat penggunaan produk</a:t>
            </a:r>
          </a:p>
        </p:txBody>
      </p:sp>
      <p:sp>
        <p:nvSpPr>
          <p:cNvPr name="TextBox 13" id="13"/>
          <p:cNvSpPr txBox="true"/>
          <p:nvPr/>
        </p:nvSpPr>
        <p:spPr>
          <a:xfrm rot="0">
            <a:off x="9996195" y="2012801"/>
            <a:ext cx="7263105" cy="2101850"/>
          </a:xfrm>
          <a:prstGeom prst="rect">
            <a:avLst/>
          </a:prstGeom>
        </p:spPr>
        <p:txBody>
          <a:bodyPr anchor="t" rtlCol="false" tIns="0" lIns="0" bIns="0" rIns="0">
            <a:spAutoFit/>
          </a:bodyPr>
          <a:lstStyle/>
          <a:p>
            <a:pPr algn="just" marL="431801" indent="-215900" lvl="1">
              <a:lnSpc>
                <a:spcPts val="2800"/>
              </a:lnSpc>
              <a:buFont typeface="Arial"/>
              <a:buChar char="•"/>
            </a:pPr>
            <a:r>
              <a:rPr lang="en-US" sz="2000">
                <a:solidFill>
                  <a:srgbClr val="CB9C9C"/>
                </a:solidFill>
                <a:latin typeface="Garet"/>
              </a:rPr>
              <a:t>Komponen yang digunakan tidak sulit untuk diganti bila terjadi kerusakan</a:t>
            </a:r>
          </a:p>
          <a:p>
            <a:pPr algn="just" marL="431801" indent="-215900" lvl="1">
              <a:lnSpc>
                <a:spcPts val="2800"/>
              </a:lnSpc>
              <a:buFont typeface="Arial"/>
              <a:buChar char="•"/>
            </a:pPr>
            <a:r>
              <a:rPr lang="en-US" sz="2000">
                <a:solidFill>
                  <a:srgbClr val="CB9C9C"/>
                </a:solidFill>
                <a:latin typeface="Garet"/>
              </a:rPr>
              <a:t>Produk dapat bertaan dalam kondisi cuaca ekstrim seperti hujan yang berkisaran hari atau minggu dan juga berkemarauan panjang.</a:t>
            </a:r>
          </a:p>
          <a:p>
            <a:pPr algn="just" marL="431801" indent="-215900" lvl="1">
              <a:lnSpc>
                <a:spcPts val="2800"/>
              </a:lnSpc>
              <a:buFont typeface="Arial"/>
              <a:buChar char="•"/>
            </a:pPr>
            <a:r>
              <a:rPr lang="en-US" sz="2000">
                <a:solidFill>
                  <a:srgbClr val="CB9C9C"/>
                </a:solidFill>
                <a:latin typeface="Garet"/>
              </a:rPr>
              <a:t>Menggunakan komponen yang ramah lingkungan.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88" t="0" r="0" b="363"/>
          <a:stretch>
            <a:fillRect/>
          </a:stretch>
        </p:blipFill>
        <p:spPr>
          <a:xfrm flipH="false" flipV="false" rot="0">
            <a:off x="-327875" y="-6193799"/>
            <a:ext cx="18943749" cy="19376399"/>
          </a:xfrm>
          <a:prstGeom prst="rect">
            <a:avLst/>
          </a:prstGeom>
        </p:spPr>
      </p:pic>
      <p:sp>
        <p:nvSpPr>
          <p:cNvPr name="TextBox 3" id="3"/>
          <p:cNvSpPr txBox="true"/>
          <p:nvPr/>
        </p:nvSpPr>
        <p:spPr>
          <a:xfrm rot="0">
            <a:off x="5598444" y="8951596"/>
            <a:ext cx="7091112" cy="306704"/>
          </a:xfrm>
          <a:prstGeom prst="rect">
            <a:avLst/>
          </a:prstGeom>
        </p:spPr>
        <p:txBody>
          <a:bodyPr anchor="t" rtlCol="false" tIns="0" lIns="0" bIns="0" rIns="0">
            <a:spAutoFit/>
          </a:bodyPr>
          <a:lstStyle/>
          <a:p>
            <a:pPr algn="ctr">
              <a:lnSpc>
                <a:spcPts val="2520"/>
              </a:lnSpc>
              <a:spcBef>
                <a:spcPct val="0"/>
              </a:spcBef>
            </a:pPr>
            <a:r>
              <a:rPr lang="en-US" sz="1800" spc="180">
                <a:solidFill>
                  <a:srgbClr val="9F7582"/>
                </a:solidFill>
                <a:latin typeface="Hero Bold"/>
              </a:rPr>
              <a:t>INSTITUT TEKNOLOGI BATAM</a:t>
            </a:r>
          </a:p>
        </p:txBody>
      </p:sp>
      <p:sp>
        <p:nvSpPr>
          <p:cNvPr name="AutoShape 4" id="4"/>
          <p:cNvSpPr/>
          <p:nvPr/>
        </p:nvSpPr>
        <p:spPr>
          <a:xfrm rot="0">
            <a:off x="4075752" y="9123998"/>
            <a:ext cx="2980368" cy="0"/>
          </a:xfrm>
          <a:prstGeom prst="line">
            <a:avLst/>
          </a:prstGeom>
          <a:ln cap="flat" w="47625">
            <a:solidFill>
              <a:srgbClr val="D5CAB8"/>
            </a:solidFill>
            <a:prstDash val="solid"/>
            <a:headEnd type="none" len="sm" w="sm"/>
            <a:tailEnd type="diamond" len="lg" w="lg"/>
          </a:ln>
        </p:spPr>
      </p:sp>
      <p:sp>
        <p:nvSpPr>
          <p:cNvPr name="AutoShape 5" id="5"/>
          <p:cNvSpPr/>
          <p:nvPr/>
        </p:nvSpPr>
        <p:spPr>
          <a:xfrm rot="0">
            <a:off x="11231880" y="9123998"/>
            <a:ext cx="2980368" cy="0"/>
          </a:xfrm>
          <a:prstGeom prst="line">
            <a:avLst/>
          </a:prstGeom>
          <a:ln cap="flat" w="47625">
            <a:solidFill>
              <a:srgbClr val="D5CAB8"/>
            </a:solidFill>
            <a:prstDash val="solid"/>
            <a:headEnd type="diamond" len="lg" w="lg"/>
            <a:tailEnd type="none" len="sm" w="sm"/>
          </a:ln>
        </p:spPr>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001305" y="2823630"/>
            <a:ext cx="2285390" cy="2319870"/>
          </a:xfrm>
          <a:prstGeom prst="rect">
            <a:avLst/>
          </a:prstGeom>
        </p:spPr>
      </p:pic>
      <p:sp>
        <p:nvSpPr>
          <p:cNvPr name="TextBox 7" id="7"/>
          <p:cNvSpPr txBox="true"/>
          <p:nvPr/>
        </p:nvSpPr>
        <p:spPr>
          <a:xfrm rot="0">
            <a:off x="4075752" y="5373635"/>
            <a:ext cx="10136496" cy="1207351"/>
          </a:xfrm>
          <a:prstGeom prst="rect">
            <a:avLst/>
          </a:prstGeom>
        </p:spPr>
        <p:txBody>
          <a:bodyPr anchor="t" rtlCol="false" tIns="0" lIns="0" bIns="0" rIns="0">
            <a:spAutoFit/>
          </a:bodyPr>
          <a:lstStyle/>
          <a:p>
            <a:pPr algn="ctr">
              <a:lnSpc>
                <a:spcPts val="9995"/>
              </a:lnSpc>
              <a:spcBef>
                <a:spcPct val="0"/>
              </a:spcBef>
            </a:pPr>
            <a:r>
              <a:rPr lang="en-US" sz="7139" spc="713">
                <a:solidFill>
                  <a:srgbClr val="000000"/>
                </a:solidFill>
                <a:latin typeface="Garet Bold"/>
              </a:rPr>
              <a:t>SOLUSI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2408296" cy="2709333"/>
          </a:xfrm>
        </p:grpSpPr>
        <p:sp>
          <p:nvSpPr>
            <p:cNvPr name="Freeform 3" id="3"/>
            <p:cNvSpPr/>
            <p:nvPr/>
          </p:nvSpPr>
          <p:spPr>
            <a:xfrm>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73516A"/>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868"/>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983" y="657311"/>
            <a:ext cx="170709" cy="170709"/>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983" y="9458980"/>
            <a:ext cx="170709" cy="170709"/>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144000" y="2529289"/>
            <a:ext cx="9144000" cy="7730836"/>
          </a:xfrm>
          <a:prstGeom prst="rect">
            <a:avLst/>
          </a:prstGeom>
        </p:spPr>
      </p:pic>
      <p:sp>
        <p:nvSpPr>
          <p:cNvPr name="TextBox 8" id="8"/>
          <p:cNvSpPr txBox="true"/>
          <p:nvPr/>
        </p:nvSpPr>
        <p:spPr>
          <a:xfrm rot="0">
            <a:off x="1502721" y="570264"/>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KELOMPOK 1 | MANAJEMEN PROYEK</a:t>
            </a:r>
          </a:p>
        </p:txBody>
      </p:sp>
      <p:sp>
        <p:nvSpPr>
          <p:cNvPr name="TextBox 9" id="9"/>
          <p:cNvSpPr txBox="true"/>
          <p:nvPr/>
        </p:nvSpPr>
        <p:spPr>
          <a:xfrm rot="0">
            <a:off x="1502721" y="9371932"/>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06/18</a:t>
            </a:r>
          </a:p>
        </p:txBody>
      </p:sp>
      <p:sp>
        <p:nvSpPr>
          <p:cNvPr name="TextBox 10" id="10"/>
          <p:cNvSpPr txBox="true"/>
          <p:nvPr/>
        </p:nvSpPr>
        <p:spPr>
          <a:xfrm rot="0">
            <a:off x="1265711" y="2224489"/>
            <a:ext cx="7091112" cy="622935"/>
          </a:xfrm>
          <a:prstGeom prst="rect">
            <a:avLst/>
          </a:prstGeom>
        </p:spPr>
        <p:txBody>
          <a:bodyPr anchor="t" rtlCol="false" tIns="0" lIns="0" bIns="0" rIns="0">
            <a:spAutoFit/>
          </a:bodyPr>
          <a:lstStyle/>
          <a:p>
            <a:pPr algn="ctr">
              <a:lnSpc>
                <a:spcPts val="5040"/>
              </a:lnSpc>
              <a:spcBef>
                <a:spcPct val="0"/>
              </a:spcBef>
            </a:pPr>
            <a:r>
              <a:rPr lang="en-US" sz="3600" spc="359">
                <a:solidFill>
                  <a:srgbClr val="73516A"/>
                </a:solidFill>
                <a:latin typeface="Garet Bold"/>
              </a:rPr>
              <a:t>SOLUSI</a:t>
            </a:r>
          </a:p>
        </p:txBody>
      </p:sp>
      <p:sp>
        <p:nvSpPr>
          <p:cNvPr name="TextBox 11" id="11"/>
          <p:cNvSpPr txBox="true"/>
          <p:nvPr/>
        </p:nvSpPr>
        <p:spPr>
          <a:xfrm rot="0">
            <a:off x="1028700" y="3956200"/>
            <a:ext cx="7565134" cy="3329940"/>
          </a:xfrm>
          <a:prstGeom prst="rect">
            <a:avLst/>
          </a:prstGeom>
        </p:spPr>
        <p:txBody>
          <a:bodyPr anchor="t" rtlCol="false" tIns="0" lIns="0" bIns="0" rIns="0">
            <a:spAutoFit/>
          </a:bodyPr>
          <a:lstStyle/>
          <a:p>
            <a:pPr algn="just">
              <a:lnSpc>
                <a:spcPts val="3359"/>
              </a:lnSpc>
              <a:spcBef>
                <a:spcPct val="0"/>
              </a:spcBef>
            </a:pPr>
            <a:r>
              <a:rPr lang="en-US" sz="2400">
                <a:solidFill>
                  <a:srgbClr val="CB9C9C"/>
                </a:solidFill>
                <a:latin typeface="Garet"/>
              </a:rPr>
              <a:t>Hidroponik merupakan metode budidaya di mana tanaman ditanam dengan menggunakan air sebagai media yang tumbuh. Metode ini sangat cocok untuk orang yang ingin menanam sayuran di ruang terbatas. Selain itu, dengan kemajuan dalam IoT, pengendalian dan pemantauan otomatis pabrik akan menjadi lebih mudah dilakukan.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87308" y="827169"/>
            <a:ext cx="170709" cy="17070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742151" y="9767041"/>
            <a:ext cx="170709" cy="170709"/>
          </a:xfrm>
          <a:prstGeom prst="rect">
            <a:avLst/>
          </a:prstGeom>
        </p:spPr>
      </p:pic>
      <p:grpSp>
        <p:nvGrpSpPr>
          <p:cNvPr name="Group 4" id="4"/>
          <p:cNvGrpSpPr/>
          <p:nvPr/>
        </p:nvGrpSpPr>
        <p:grpSpPr>
          <a:xfrm rot="0">
            <a:off x="0" y="169858"/>
            <a:ext cx="9144000" cy="10287000"/>
            <a:chOff x="0" y="0"/>
            <a:chExt cx="2408296" cy="2709333"/>
          </a:xfrm>
        </p:grpSpPr>
        <p:sp>
          <p:nvSpPr>
            <p:cNvPr name="Freeform 5" id="5"/>
            <p:cNvSpPr/>
            <p:nvPr/>
          </p:nvSpPr>
          <p:spPr>
            <a:xfrm>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45324E"/>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marL="0" indent="0" lvl="0">
                <a:lnSpc>
                  <a:spcPts val="2868"/>
                </a:lnSpc>
                <a:spcBef>
                  <a:spcPct val="0"/>
                </a:spcBef>
              </a:pPr>
            </a:p>
          </p:txBody>
        </p:sp>
      </p:gr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3482857"/>
            <a:ext cx="9176317" cy="6974001"/>
          </a:xfrm>
          <a:prstGeom prst="rect">
            <a:avLst/>
          </a:prstGeom>
        </p:spPr>
      </p:pic>
      <p:sp>
        <p:nvSpPr>
          <p:cNvPr name="TextBox 8" id="8"/>
          <p:cNvSpPr txBox="true"/>
          <p:nvPr/>
        </p:nvSpPr>
        <p:spPr>
          <a:xfrm rot="0">
            <a:off x="9695696" y="740121"/>
            <a:ext cx="7091112" cy="306704"/>
          </a:xfrm>
          <a:prstGeom prst="rect">
            <a:avLst/>
          </a:prstGeom>
        </p:spPr>
        <p:txBody>
          <a:bodyPr anchor="t" rtlCol="false" tIns="0" lIns="0" bIns="0" rIns="0">
            <a:spAutoFit/>
          </a:bodyPr>
          <a:lstStyle/>
          <a:p>
            <a:pPr algn="r">
              <a:lnSpc>
                <a:spcPts val="2520"/>
              </a:lnSpc>
              <a:spcBef>
                <a:spcPct val="0"/>
              </a:spcBef>
            </a:pPr>
            <a:r>
              <a:rPr lang="en-US" sz="1800" spc="180">
                <a:solidFill>
                  <a:srgbClr val="9F7582"/>
                </a:solidFill>
                <a:latin typeface="Hero Bold"/>
              </a:rPr>
              <a:t>INSTITUT TEKNOLOGI BATAM</a:t>
            </a:r>
          </a:p>
        </p:txBody>
      </p:sp>
      <p:sp>
        <p:nvSpPr>
          <p:cNvPr name="TextBox 9" id="9"/>
          <p:cNvSpPr txBox="true"/>
          <p:nvPr/>
        </p:nvSpPr>
        <p:spPr>
          <a:xfrm rot="0">
            <a:off x="10081550" y="1843388"/>
            <a:ext cx="7091112" cy="514350"/>
          </a:xfrm>
          <a:prstGeom prst="rect">
            <a:avLst/>
          </a:prstGeom>
        </p:spPr>
        <p:txBody>
          <a:bodyPr anchor="t" rtlCol="false" tIns="0" lIns="0" bIns="0" rIns="0">
            <a:spAutoFit/>
          </a:bodyPr>
          <a:lstStyle/>
          <a:p>
            <a:pPr algn="ctr">
              <a:lnSpc>
                <a:spcPts val="4200"/>
              </a:lnSpc>
              <a:spcBef>
                <a:spcPct val="0"/>
              </a:spcBef>
            </a:pPr>
            <a:r>
              <a:rPr lang="en-US" sz="3000" spc="300">
                <a:solidFill>
                  <a:srgbClr val="73516A"/>
                </a:solidFill>
                <a:latin typeface="Garet Bold"/>
              </a:rPr>
              <a:t>USULAN SOLUSI</a:t>
            </a:r>
          </a:p>
        </p:txBody>
      </p:sp>
      <p:sp>
        <p:nvSpPr>
          <p:cNvPr name="TextBox 10" id="10"/>
          <p:cNvSpPr txBox="true"/>
          <p:nvPr/>
        </p:nvSpPr>
        <p:spPr>
          <a:xfrm rot="0">
            <a:off x="9996195" y="2564906"/>
            <a:ext cx="7091112" cy="3149600"/>
          </a:xfrm>
          <a:prstGeom prst="rect">
            <a:avLst/>
          </a:prstGeom>
        </p:spPr>
        <p:txBody>
          <a:bodyPr anchor="t" rtlCol="false" tIns="0" lIns="0" bIns="0" rIns="0">
            <a:spAutoFit/>
          </a:bodyPr>
          <a:lstStyle/>
          <a:p>
            <a:pPr algn="just">
              <a:lnSpc>
                <a:spcPts val="2799"/>
              </a:lnSpc>
            </a:pPr>
            <a:r>
              <a:rPr lang="en-US" sz="1999">
                <a:solidFill>
                  <a:srgbClr val="CB9C9C"/>
                </a:solidFill>
                <a:latin typeface="Garet Bold"/>
              </a:rPr>
              <a:t>Solusi Usulan</a:t>
            </a:r>
          </a:p>
          <a:p>
            <a:pPr algn="just">
              <a:lnSpc>
                <a:spcPts val="2799"/>
              </a:lnSpc>
              <a:spcBef>
                <a:spcPct val="0"/>
              </a:spcBef>
            </a:pPr>
            <a:r>
              <a:rPr lang="en-US" sz="1999">
                <a:solidFill>
                  <a:srgbClr val="CB9C9C"/>
                </a:solidFill>
                <a:latin typeface="Garet"/>
              </a:rPr>
              <a:t>Tanaman pakcoy menggunakan sistem NFT menunjukkan interaksi tinggi tanaman dan jumlah daun yang terus meningkat dengan adanya perubahan pertumbuhan tiap minggunya. Media tanam dan kemiringan talang dengan respon yang baik, kemudian dapat mensirkulasikan larutan nutrisi dengan tipis dan kecepatan aliran nutrisi juga perlu diperhatikan.</a:t>
            </a:r>
          </a:p>
        </p:txBody>
      </p:sp>
      <p:sp>
        <p:nvSpPr>
          <p:cNvPr name="TextBox 11" id="11"/>
          <p:cNvSpPr txBox="true"/>
          <p:nvPr/>
        </p:nvSpPr>
        <p:spPr>
          <a:xfrm rot="0">
            <a:off x="9996195" y="5685931"/>
            <a:ext cx="7091112" cy="2797175"/>
          </a:xfrm>
          <a:prstGeom prst="rect">
            <a:avLst/>
          </a:prstGeom>
        </p:spPr>
        <p:txBody>
          <a:bodyPr anchor="t" rtlCol="false" tIns="0" lIns="0" bIns="0" rIns="0">
            <a:spAutoFit/>
          </a:bodyPr>
          <a:lstStyle/>
          <a:p>
            <a:pPr algn="just">
              <a:lnSpc>
                <a:spcPts val="2799"/>
              </a:lnSpc>
            </a:pPr>
            <a:r>
              <a:rPr lang="en-US" sz="1999">
                <a:solidFill>
                  <a:srgbClr val="CB9C9C"/>
                </a:solidFill>
                <a:latin typeface="Garet Bold"/>
              </a:rPr>
              <a:t>Analisis Usulan Solusi</a:t>
            </a:r>
          </a:p>
          <a:p>
            <a:pPr algn="just">
              <a:lnSpc>
                <a:spcPts val="2799"/>
              </a:lnSpc>
              <a:spcBef>
                <a:spcPct val="0"/>
              </a:spcBef>
            </a:pPr>
            <a:r>
              <a:rPr lang="en-US" sz="1999">
                <a:solidFill>
                  <a:srgbClr val="CB9C9C"/>
                </a:solidFill>
                <a:latin typeface="Garet"/>
              </a:rPr>
              <a:t>istem budidaya tanaman dimana akar tanaman berada di sirkulasi tipis dan mengandung unsur-unsur nutrisi yang dibutuhkan tanaman bagaimana pertumbuhan sayuran daun sangat membutuhkan unsur hara makro N, P, dan K lebih banyak jika dibandingkan dengan unsur hara tanaman konvensional</a:t>
            </a:r>
          </a:p>
        </p:txBody>
      </p:sp>
      <p:sp>
        <p:nvSpPr>
          <p:cNvPr name="TextBox 12" id="12"/>
          <p:cNvSpPr txBox="true"/>
          <p:nvPr/>
        </p:nvSpPr>
        <p:spPr>
          <a:xfrm rot="0">
            <a:off x="9996195" y="8550275"/>
            <a:ext cx="7091112" cy="1387475"/>
          </a:xfrm>
          <a:prstGeom prst="rect">
            <a:avLst/>
          </a:prstGeom>
        </p:spPr>
        <p:txBody>
          <a:bodyPr anchor="t" rtlCol="false" tIns="0" lIns="0" bIns="0" rIns="0">
            <a:spAutoFit/>
          </a:bodyPr>
          <a:lstStyle/>
          <a:p>
            <a:pPr algn="just">
              <a:lnSpc>
                <a:spcPts val="2799"/>
              </a:lnSpc>
            </a:pPr>
            <a:r>
              <a:rPr lang="en-US" sz="1999">
                <a:solidFill>
                  <a:srgbClr val="CB9C9C"/>
                </a:solidFill>
                <a:latin typeface="Garet Bold"/>
              </a:rPr>
              <a:t>Solusi yang terpilih</a:t>
            </a:r>
          </a:p>
          <a:p>
            <a:pPr algn="just">
              <a:lnSpc>
                <a:spcPts val="2799"/>
              </a:lnSpc>
            </a:pPr>
            <a:r>
              <a:rPr lang="en-US" sz="1999">
                <a:solidFill>
                  <a:srgbClr val="CB9C9C"/>
                </a:solidFill>
                <a:latin typeface="Garet"/>
              </a:rPr>
              <a:t>Dengan solusi diatas, kami memilih tanaman pakcoy dengan menggunakan metode hidroponik sistem NFT</a:t>
            </a:r>
          </a:p>
          <a:p>
            <a:pPr algn="just">
              <a:lnSpc>
                <a:spcPts val="2799"/>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88" t="0" r="0" b="363"/>
          <a:stretch>
            <a:fillRect/>
          </a:stretch>
        </p:blipFill>
        <p:spPr>
          <a:xfrm flipH="false" flipV="false" rot="0">
            <a:off x="-327875" y="-6193799"/>
            <a:ext cx="18943749" cy="19376399"/>
          </a:xfrm>
          <a:prstGeom prst="rect">
            <a:avLst/>
          </a:prstGeom>
        </p:spPr>
      </p:pic>
      <p:sp>
        <p:nvSpPr>
          <p:cNvPr name="TextBox 3" id="3"/>
          <p:cNvSpPr txBox="true"/>
          <p:nvPr/>
        </p:nvSpPr>
        <p:spPr>
          <a:xfrm rot="0">
            <a:off x="5598444" y="8951596"/>
            <a:ext cx="7091112" cy="306704"/>
          </a:xfrm>
          <a:prstGeom prst="rect">
            <a:avLst/>
          </a:prstGeom>
        </p:spPr>
        <p:txBody>
          <a:bodyPr anchor="t" rtlCol="false" tIns="0" lIns="0" bIns="0" rIns="0">
            <a:spAutoFit/>
          </a:bodyPr>
          <a:lstStyle/>
          <a:p>
            <a:pPr algn="ctr">
              <a:lnSpc>
                <a:spcPts val="2520"/>
              </a:lnSpc>
              <a:spcBef>
                <a:spcPct val="0"/>
              </a:spcBef>
            </a:pPr>
            <a:r>
              <a:rPr lang="en-US" sz="1800" spc="180">
                <a:solidFill>
                  <a:srgbClr val="9F7582"/>
                </a:solidFill>
                <a:latin typeface="Hero Bold"/>
              </a:rPr>
              <a:t>INSTITUT TEKNOLOGI BATAM</a:t>
            </a:r>
          </a:p>
        </p:txBody>
      </p:sp>
      <p:sp>
        <p:nvSpPr>
          <p:cNvPr name="AutoShape 4" id="4"/>
          <p:cNvSpPr/>
          <p:nvPr/>
        </p:nvSpPr>
        <p:spPr>
          <a:xfrm rot="0">
            <a:off x="4075752" y="9123998"/>
            <a:ext cx="2980368" cy="0"/>
          </a:xfrm>
          <a:prstGeom prst="line">
            <a:avLst/>
          </a:prstGeom>
          <a:ln cap="flat" w="47625">
            <a:solidFill>
              <a:srgbClr val="D5CAB8"/>
            </a:solidFill>
            <a:prstDash val="solid"/>
            <a:headEnd type="none" len="sm" w="sm"/>
            <a:tailEnd type="diamond" len="lg" w="lg"/>
          </a:ln>
        </p:spPr>
      </p:sp>
      <p:sp>
        <p:nvSpPr>
          <p:cNvPr name="AutoShape 5" id="5"/>
          <p:cNvSpPr/>
          <p:nvPr/>
        </p:nvSpPr>
        <p:spPr>
          <a:xfrm rot="0">
            <a:off x="11231880" y="9123998"/>
            <a:ext cx="2980368" cy="0"/>
          </a:xfrm>
          <a:prstGeom prst="line">
            <a:avLst/>
          </a:prstGeom>
          <a:ln cap="flat" w="47625">
            <a:solidFill>
              <a:srgbClr val="D5CAB8"/>
            </a:solidFill>
            <a:prstDash val="solid"/>
            <a:headEnd type="diamond" len="lg" w="lg"/>
            <a:tailEnd type="none" len="sm" w="sm"/>
          </a:ln>
        </p:spPr>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977260" y="2435877"/>
            <a:ext cx="2333479" cy="2707623"/>
          </a:xfrm>
          <a:prstGeom prst="rect">
            <a:avLst/>
          </a:prstGeom>
        </p:spPr>
      </p:pic>
      <p:sp>
        <p:nvSpPr>
          <p:cNvPr name="TextBox 7" id="7"/>
          <p:cNvSpPr txBox="true"/>
          <p:nvPr/>
        </p:nvSpPr>
        <p:spPr>
          <a:xfrm rot="0">
            <a:off x="4075752" y="5373635"/>
            <a:ext cx="10136496" cy="2472220"/>
          </a:xfrm>
          <a:prstGeom prst="rect">
            <a:avLst/>
          </a:prstGeom>
        </p:spPr>
        <p:txBody>
          <a:bodyPr anchor="t" rtlCol="false" tIns="0" lIns="0" bIns="0" rIns="0">
            <a:spAutoFit/>
          </a:bodyPr>
          <a:lstStyle/>
          <a:p>
            <a:pPr algn="ctr">
              <a:lnSpc>
                <a:spcPts val="9995"/>
              </a:lnSpc>
              <a:spcBef>
                <a:spcPct val="0"/>
              </a:spcBef>
            </a:pPr>
            <a:r>
              <a:rPr lang="en-US" sz="7139" spc="713">
                <a:solidFill>
                  <a:srgbClr val="000000"/>
                </a:solidFill>
                <a:latin typeface="Garet Bold"/>
              </a:rPr>
              <a:t>PERENCANAAN PASAR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87308" y="657311"/>
            <a:ext cx="170709" cy="17070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87308" y="9458980"/>
            <a:ext cx="170709" cy="170709"/>
          </a:xfrm>
          <a:prstGeom prst="rect">
            <a:avLst/>
          </a:prstGeom>
        </p:spPr>
      </p:pic>
      <p:grpSp>
        <p:nvGrpSpPr>
          <p:cNvPr name="Group 4" id="4"/>
          <p:cNvGrpSpPr/>
          <p:nvPr/>
        </p:nvGrpSpPr>
        <p:grpSpPr>
          <a:xfrm rot="0">
            <a:off x="0" y="0"/>
            <a:ext cx="9144000" cy="10287000"/>
            <a:chOff x="0" y="0"/>
            <a:chExt cx="2408296" cy="2709333"/>
          </a:xfrm>
        </p:grpSpPr>
        <p:sp>
          <p:nvSpPr>
            <p:cNvPr name="Freeform 5" id="5"/>
            <p:cNvSpPr/>
            <p:nvPr/>
          </p:nvSpPr>
          <p:spPr>
            <a:xfrm>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45324E"/>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marL="0" indent="0" lvl="0">
                <a:lnSpc>
                  <a:spcPts val="2868"/>
                </a:lnSpc>
                <a:spcBef>
                  <a:spcPct val="0"/>
                </a:spcBef>
              </a:pPr>
            </a:p>
          </p:txBody>
        </p:sp>
      </p:gr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3312999"/>
            <a:ext cx="9176317" cy="6974001"/>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9996195" y="3082063"/>
            <a:ext cx="7412046" cy="5953774"/>
          </a:xfrm>
          <a:prstGeom prst="rect">
            <a:avLst/>
          </a:prstGeom>
        </p:spPr>
      </p:pic>
      <p:sp>
        <p:nvSpPr>
          <p:cNvPr name="TextBox 9" id="9"/>
          <p:cNvSpPr txBox="true"/>
          <p:nvPr/>
        </p:nvSpPr>
        <p:spPr>
          <a:xfrm rot="0">
            <a:off x="9695696" y="570264"/>
            <a:ext cx="7091112" cy="306704"/>
          </a:xfrm>
          <a:prstGeom prst="rect">
            <a:avLst/>
          </a:prstGeom>
        </p:spPr>
        <p:txBody>
          <a:bodyPr anchor="t" rtlCol="false" tIns="0" lIns="0" bIns="0" rIns="0">
            <a:spAutoFit/>
          </a:bodyPr>
          <a:lstStyle/>
          <a:p>
            <a:pPr algn="r">
              <a:lnSpc>
                <a:spcPts val="2520"/>
              </a:lnSpc>
              <a:spcBef>
                <a:spcPct val="0"/>
              </a:spcBef>
            </a:pPr>
            <a:r>
              <a:rPr lang="en-US" sz="1800" spc="180">
                <a:solidFill>
                  <a:srgbClr val="9F7582"/>
                </a:solidFill>
                <a:latin typeface="Hero Bold"/>
              </a:rPr>
              <a:t>INSTITUT TEKNOLOGI BATAM</a:t>
            </a:r>
          </a:p>
        </p:txBody>
      </p:sp>
      <p:sp>
        <p:nvSpPr>
          <p:cNvPr name="TextBox 10" id="10"/>
          <p:cNvSpPr txBox="true"/>
          <p:nvPr/>
        </p:nvSpPr>
        <p:spPr>
          <a:xfrm rot="0">
            <a:off x="9695696" y="9371932"/>
            <a:ext cx="7091112" cy="306704"/>
          </a:xfrm>
          <a:prstGeom prst="rect">
            <a:avLst/>
          </a:prstGeom>
        </p:spPr>
        <p:txBody>
          <a:bodyPr anchor="t" rtlCol="false" tIns="0" lIns="0" bIns="0" rIns="0">
            <a:spAutoFit/>
          </a:bodyPr>
          <a:lstStyle/>
          <a:p>
            <a:pPr algn="r">
              <a:lnSpc>
                <a:spcPts val="2520"/>
              </a:lnSpc>
              <a:spcBef>
                <a:spcPct val="0"/>
              </a:spcBef>
            </a:pPr>
            <a:r>
              <a:rPr lang="en-US" sz="1800" spc="180">
                <a:solidFill>
                  <a:srgbClr val="9F7582"/>
                </a:solidFill>
                <a:latin typeface="Hero Bold"/>
              </a:rPr>
              <a:t>07/18</a:t>
            </a:r>
          </a:p>
        </p:txBody>
      </p:sp>
      <p:sp>
        <p:nvSpPr>
          <p:cNvPr name="TextBox 11" id="11"/>
          <p:cNvSpPr txBox="true"/>
          <p:nvPr/>
        </p:nvSpPr>
        <p:spPr>
          <a:xfrm rot="0">
            <a:off x="9996195" y="2277822"/>
            <a:ext cx="7091112" cy="514350"/>
          </a:xfrm>
          <a:prstGeom prst="rect">
            <a:avLst/>
          </a:prstGeom>
        </p:spPr>
        <p:txBody>
          <a:bodyPr anchor="t" rtlCol="false" tIns="0" lIns="0" bIns="0" rIns="0">
            <a:spAutoFit/>
          </a:bodyPr>
          <a:lstStyle/>
          <a:p>
            <a:pPr algn="ctr">
              <a:lnSpc>
                <a:spcPts val="4200"/>
              </a:lnSpc>
              <a:spcBef>
                <a:spcPct val="0"/>
              </a:spcBef>
            </a:pPr>
            <a:r>
              <a:rPr lang="en-US" sz="3000" spc="300">
                <a:solidFill>
                  <a:srgbClr val="73516A"/>
                </a:solidFill>
                <a:latin typeface="Garet Bold"/>
              </a:rPr>
              <a:t>PERENCANAAN PASAR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CB9C9C"/>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1928584" cy="2169657"/>
          </a:xfrm>
        </p:grpSpPr>
        <p:sp>
          <p:nvSpPr>
            <p:cNvPr name="Freeform 3" id="3"/>
            <p:cNvSpPr/>
            <p:nvPr/>
          </p:nvSpPr>
          <p:spPr>
            <a:xfrm>
              <a:off x="0" y="0"/>
              <a:ext cx="1928584" cy="2169657"/>
            </a:xfrm>
            <a:custGeom>
              <a:avLst/>
              <a:gdLst/>
              <a:ahLst/>
              <a:cxnLst/>
              <a:rect r="r" b="b" t="t" l="l"/>
              <a:pathLst>
                <a:path h="2169657" w="1928584">
                  <a:moveTo>
                    <a:pt x="0" y="0"/>
                  </a:moveTo>
                  <a:lnTo>
                    <a:pt x="1928584" y="0"/>
                  </a:lnTo>
                  <a:lnTo>
                    <a:pt x="1928584" y="2169657"/>
                  </a:lnTo>
                  <a:lnTo>
                    <a:pt x="0" y="2169657"/>
                  </a:lnTo>
                  <a:close/>
                </a:path>
              </a:pathLst>
            </a:custGeom>
            <a:solidFill>
              <a:srgbClr val="9F7582"/>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10168188" y="1028700"/>
            <a:ext cx="7091112" cy="4566807"/>
            <a:chOff x="0" y="0"/>
            <a:chExt cx="9454817" cy="6089076"/>
          </a:xfrm>
        </p:grpSpPr>
        <p:pic>
          <p:nvPicPr>
            <p:cNvPr name="Picture 6" id="6"/>
            <p:cNvPicPr>
              <a:picLocks noChangeAspect="true"/>
            </p:cNvPicPr>
            <p:nvPr/>
          </p:nvPicPr>
          <p:blipFill>
            <a:blip r:embed="rId2"/>
            <a:srcRect l="1476" t="0" r="1476" b="0"/>
            <a:stretch>
              <a:fillRect/>
            </a:stretch>
          </p:blipFill>
          <p:spPr>
            <a:xfrm>
              <a:off x="0" y="0"/>
              <a:ext cx="9454817" cy="6089076"/>
            </a:xfrm>
            <a:prstGeom prst="rect">
              <a:avLst/>
            </a:prstGeom>
          </p:spPr>
        </p:pic>
      </p:grpSp>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9983" y="657311"/>
            <a:ext cx="170709" cy="170709"/>
          </a:xfrm>
          <a:prstGeom prst="rect">
            <a:avLst/>
          </a:prstGeom>
        </p:spPr>
      </p:pic>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31812" y="3414645"/>
            <a:ext cx="9084888" cy="6854961"/>
          </a:xfrm>
          <a:prstGeom prst="rect">
            <a:avLst/>
          </a:prstGeom>
        </p:spPr>
      </p:pic>
      <p:sp>
        <p:nvSpPr>
          <p:cNvPr name="TextBox 9" id="9"/>
          <p:cNvSpPr txBox="true"/>
          <p:nvPr/>
        </p:nvSpPr>
        <p:spPr>
          <a:xfrm rot="0">
            <a:off x="10168188" y="6311386"/>
            <a:ext cx="7091112" cy="2305175"/>
          </a:xfrm>
          <a:prstGeom prst="rect">
            <a:avLst/>
          </a:prstGeom>
        </p:spPr>
        <p:txBody>
          <a:bodyPr anchor="t" rtlCol="false" tIns="0" lIns="0" bIns="0" rIns="0">
            <a:spAutoFit/>
          </a:bodyPr>
          <a:lstStyle/>
          <a:p>
            <a:pPr marL="561342" indent="-280671" lvl="1">
              <a:lnSpc>
                <a:spcPts val="6344"/>
              </a:lnSpc>
              <a:buFont typeface="Arial"/>
              <a:buChar char="•"/>
            </a:pPr>
            <a:r>
              <a:rPr lang="en-US" sz="2600" spc="514">
                <a:solidFill>
                  <a:srgbClr val="F2DCD1"/>
                </a:solidFill>
                <a:latin typeface="Garet Bold"/>
              </a:rPr>
              <a:t>SPESIFIKASI PRODUK</a:t>
            </a:r>
          </a:p>
          <a:p>
            <a:pPr marL="561342" indent="-280671" lvl="1">
              <a:lnSpc>
                <a:spcPts val="6344"/>
              </a:lnSpc>
              <a:buFont typeface="Arial"/>
              <a:buChar char="•"/>
            </a:pPr>
            <a:r>
              <a:rPr lang="en-US" sz="2600" spc="514">
                <a:solidFill>
                  <a:srgbClr val="F2DCD1"/>
                </a:solidFill>
                <a:latin typeface="Garet Bold"/>
              </a:rPr>
              <a:t>TABEL SPESIFIKASI PRODUK</a:t>
            </a:r>
          </a:p>
          <a:p>
            <a:pPr marL="561342" indent="-280671" lvl="1">
              <a:lnSpc>
                <a:spcPts val="6344"/>
              </a:lnSpc>
              <a:buFont typeface="Arial"/>
              <a:buChar char="•"/>
            </a:pPr>
            <a:r>
              <a:rPr lang="en-US" sz="2600" spc="514">
                <a:solidFill>
                  <a:srgbClr val="F2DCD1"/>
                </a:solidFill>
                <a:latin typeface="Garet Bold"/>
              </a:rPr>
              <a:t>VERIFIKASI</a:t>
            </a:r>
          </a:p>
        </p:txBody>
      </p:sp>
      <p:sp>
        <p:nvSpPr>
          <p:cNvPr name="TextBox 10" id="10"/>
          <p:cNvSpPr txBox="true"/>
          <p:nvPr/>
        </p:nvSpPr>
        <p:spPr>
          <a:xfrm rot="0">
            <a:off x="1029983" y="2521674"/>
            <a:ext cx="7091112" cy="490855"/>
          </a:xfrm>
          <a:prstGeom prst="rect">
            <a:avLst/>
          </a:prstGeom>
        </p:spPr>
        <p:txBody>
          <a:bodyPr anchor="t" rtlCol="false" tIns="0" lIns="0" bIns="0" rIns="0">
            <a:spAutoFit/>
          </a:bodyPr>
          <a:lstStyle/>
          <a:p>
            <a:pPr algn="just">
              <a:lnSpc>
                <a:spcPts val="3920"/>
              </a:lnSpc>
              <a:spcBef>
                <a:spcPct val="0"/>
              </a:spcBef>
            </a:pPr>
            <a:r>
              <a:rPr lang="en-US" sz="2800" spc="280">
                <a:solidFill>
                  <a:srgbClr val="FAF7F2"/>
                </a:solidFill>
                <a:latin typeface="Garet Bold"/>
              </a:rPr>
              <a:t>SPESIFIKASI</a:t>
            </a:r>
          </a:p>
        </p:txBody>
      </p:sp>
      <p:sp>
        <p:nvSpPr>
          <p:cNvPr name="TextBox 11" id="11"/>
          <p:cNvSpPr txBox="true"/>
          <p:nvPr/>
        </p:nvSpPr>
        <p:spPr>
          <a:xfrm rot="0">
            <a:off x="1028700" y="1620943"/>
            <a:ext cx="7091112" cy="953135"/>
          </a:xfrm>
          <a:prstGeom prst="rect">
            <a:avLst/>
          </a:prstGeom>
        </p:spPr>
        <p:txBody>
          <a:bodyPr anchor="t" rtlCol="false" tIns="0" lIns="0" bIns="0" rIns="0">
            <a:spAutoFit/>
          </a:bodyPr>
          <a:lstStyle/>
          <a:p>
            <a:pPr algn="just">
              <a:lnSpc>
                <a:spcPts val="7839"/>
              </a:lnSpc>
              <a:spcBef>
                <a:spcPct val="0"/>
              </a:spcBef>
            </a:pPr>
            <a:r>
              <a:rPr lang="en-US" sz="5599" spc="559">
                <a:solidFill>
                  <a:srgbClr val="FAF7F2"/>
                </a:solidFill>
                <a:latin typeface="Garet Bold"/>
              </a:rPr>
              <a:t>B-200</a:t>
            </a:r>
          </a:p>
        </p:txBody>
      </p:sp>
      <p:sp>
        <p:nvSpPr>
          <p:cNvPr name="TextBox 12" id="12"/>
          <p:cNvSpPr txBox="true"/>
          <p:nvPr/>
        </p:nvSpPr>
        <p:spPr>
          <a:xfrm rot="0">
            <a:off x="1502721" y="570264"/>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FAF7F2"/>
                </a:solidFill>
                <a:latin typeface="Hero Bold"/>
              </a:rPr>
              <a:t>INSTITUT TEKNOLOGI BATAM</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grpSp>
        <p:nvGrpSpPr>
          <p:cNvPr name="Group 2" id="2"/>
          <p:cNvGrpSpPr/>
          <p:nvPr/>
        </p:nvGrpSpPr>
        <p:grpSpPr>
          <a:xfrm rot="0">
            <a:off x="7982630" y="1124832"/>
            <a:ext cx="1361526" cy="1361526"/>
            <a:chOff x="0" y="0"/>
            <a:chExt cx="812800" cy="812800"/>
          </a:xfrm>
        </p:grpSpPr>
        <p:sp>
          <p:nvSpPr>
            <p:cNvPr name="Freeform 3" id="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5324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7982630" y="2754943"/>
            <a:ext cx="1361526" cy="1361526"/>
            <a:chOff x="0" y="0"/>
            <a:chExt cx="812800" cy="812800"/>
          </a:xfrm>
        </p:grpSpPr>
        <p:sp>
          <p:nvSpPr>
            <p:cNvPr name="Freeform 6" id="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3516A"/>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grpSp>
        <p:nvGrpSpPr>
          <p:cNvPr name="Group 8" id="8"/>
          <p:cNvGrpSpPr/>
          <p:nvPr/>
        </p:nvGrpSpPr>
        <p:grpSpPr>
          <a:xfrm rot="0">
            <a:off x="7982630" y="4582388"/>
            <a:ext cx="1361526" cy="1361526"/>
            <a:chOff x="0" y="0"/>
            <a:chExt cx="812800" cy="812800"/>
          </a:xfrm>
        </p:grpSpPr>
        <p:sp>
          <p:nvSpPr>
            <p:cNvPr name="Freeform 9" id="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F7582"/>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grpSp>
        <p:nvGrpSpPr>
          <p:cNvPr name="Group 11" id="11"/>
          <p:cNvGrpSpPr/>
          <p:nvPr/>
        </p:nvGrpSpPr>
        <p:grpSpPr>
          <a:xfrm rot="0">
            <a:off x="7982630" y="6515414"/>
            <a:ext cx="1361526" cy="1361526"/>
            <a:chOff x="0" y="0"/>
            <a:chExt cx="812800" cy="812800"/>
          </a:xfrm>
        </p:grpSpPr>
        <p:sp>
          <p:nvSpPr>
            <p:cNvPr name="Freeform 12" id="1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B9C9C"/>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pic>
        <p:nvPicPr>
          <p:cNvPr name="Picture 14" id="1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983" y="657311"/>
            <a:ext cx="170709" cy="170709"/>
          </a:xfrm>
          <a:prstGeom prst="rect">
            <a:avLst/>
          </a:prstGeom>
        </p:spPr>
      </p:pic>
      <p:pic>
        <p:nvPicPr>
          <p:cNvPr name="Picture 15" id="1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989412" y="9678636"/>
            <a:ext cx="268604" cy="268604"/>
          </a:xfrm>
          <a:prstGeom prst="rect">
            <a:avLst/>
          </a:prstGeom>
        </p:spPr>
      </p:pic>
      <p:sp>
        <p:nvSpPr>
          <p:cNvPr name="TextBox 16" id="16"/>
          <p:cNvSpPr txBox="true"/>
          <p:nvPr/>
        </p:nvSpPr>
        <p:spPr>
          <a:xfrm rot="0">
            <a:off x="10011534" y="1683262"/>
            <a:ext cx="7246482" cy="719696"/>
          </a:xfrm>
          <a:prstGeom prst="rect">
            <a:avLst/>
          </a:prstGeom>
        </p:spPr>
        <p:txBody>
          <a:bodyPr anchor="t" rtlCol="false" tIns="0" lIns="0" bIns="0" rIns="0">
            <a:spAutoFit/>
          </a:bodyPr>
          <a:lstStyle/>
          <a:p>
            <a:pPr>
              <a:lnSpc>
                <a:spcPts val="2856"/>
              </a:lnSpc>
              <a:spcBef>
                <a:spcPct val="0"/>
              </a:spcBef>
            </a:pPr>
            <a:r>
              <a:rPr lang="en-US" sz="2040">
                <a:solidFill>
                  <a:srgbClr val="45324E"/>
                </a:solidFill>
                <a:latin typeface="Garet"/>
              </a:rPr>
              <a:t>air disirkulasikan secara terus menerus dan tidak ada genangan air didalam talang.</a:t>
            </a:r>
          </a:p>
        </p:txBody>
      </p:sp>
      <p:sp>
        <p:nvSpPr>
          <p:cNvPr name="TextBox 17" id="17"/>
          <p:cNvSpPr txBox="true"/>
          <p:nvPr/>
        </p:nvSpPr>
        <p:spPr>
          <a:xfrm rot="0">
            <a:off x="10012818" y="3310572"/>
            <a:ext cx="7577351" cy="1081646"/>
          </a:xfrm>
          <a:prstGeom prst="rect">
            <a:avLst/>
          </a:prstGeom>
        </p:spPr>
        <p:txBody>
          <a:bodyPr anchor="t" rtlCol="false" tIns="0" lIns="0" bIns="0" rIns="0">
            <a:spAutoFit/>
          </a:bodyPr>
          <a:lstStyle/>
          <a:p>
            <a:pPr>
              <a:lnSpc>
                <a:spcPts val="2856"/>
              </a:lnSpc>
              <a:spcBef>
                <a:spcPct val="0"/>
              </a:spcBef>
            </a:pPr>
            <a:r>
              <a:rPr lang="en-US" sz="2040">
                <a:solidFill>
                  <a:srgbClr val="000000"/>
                </a:solidFill>
                <a:latin typeface="Garet"/>
              </a:rPr>
              <a:t>pengguna dapat melakukan konfigurasi ke sistem untuk mengatur jadwal berkala sistem melakukan sirkulasi pemompaan air ke talang. </a:t>
            </a:r>
          </a:p>
        </p:txBody>
      </p:sp>
      <p:sp>
        <p:nvSpPr>
          <p:cNvPr name="TextBox 18" id="18"/>
          <p:cNvSpPr txBox="true"/>
          <p:nvPr/>
        </p:nvSpPr>
        <p:spPr>
          <a:xfrm rot="0">
            <a:off x="10012818" y="5215526"/>
            <a:ext cx="7577351" cy="1081646"/>
          </a:xfrm>
          <a:prstGeom prst="rect">
            <a:avLst/>
          </a:prstGeom>
        </p:spPr>
        <p:txBody>
          <a:bodyPr anchor="t" rtlCol="false" tIns="0" lIns="0" bIns="0" rIns="0">
            <a:spAutoFit/>
          </a:bodyPr>
          <a:lstStyle/>
          <a:p>
            <a:pPr>
              <a:lnSpc>
                <a:spcPts val="2856"/>
              </a:lnSpc>
              <a:spcBef>
                <a:spcPct val="0"/>
              </a:spcBef>
            </a:pPr>
            <a:r>
              <a:rPr lang="en-US" sz="2040">
                <a:solidFill>
                  <a:srgbClr val="000000"/>
                </a:solidFill>
                <a:latin typeface="Garet"/>
              </a:rPr>
              <a:t>produk hanya memerlukan 1 orang untuk mengoperasikannya dan hanya cukup menekan 4 tombol</a:t>
            </a:r>
          </a:p>
        </p:txBody>
      </p:sp>
      <p:sp>
        <p:nvSpPr>
          <p:cNvPr name="TextBox 19" id="19"/>
          <p:cNvSpPr txBox="true"/>
          <p:nvPr/>
        </p:nvSpPr>
        <p:spPr>
          <a:xfrm rot="0">
            <a:off x="10011534" y="6934514"/>
            <a:ext cx="7246482" cy="726681"/>
          </a:xfrm>
          <a:prstGeom prst="rect">
            <a:avLst/>
          </a:prstGeom>
        </p:spPr>
        <p:txBody>
          <a:bodyPr anchor="t" rtlCol="false" tIns="0" lIns="0" bIns="0" rIns="0">
            <a:spAutoFit/>
          </a:bodyPr>
          <a:lstStyle/>
          <a:p>
            <a:pPr>
              <a:lnSpc>
                <a:spcPts val="2996"/>
              </a:lnSpc>
              <a:spcBef>
                <a:spcPct val="0"/>
              </a:spcBef>
            </a:pPr>
            <a:r>
              <a:rPr lang="en-US" sz="2140">
                <a:solidFill>
                  <a:srgbClr val="000000"/>
                </a:solidFill>
                <a:latin typeface="Garet"/>
              </a:rPr>
              <a:t> Kecepatan pompa reservoir mampu mencapai 0,3 – 0,75 liter/menit. </a:t>
            </a:r>
          </a:p>
        </p:txBody>
      </p:sp>
      <p:sp>
        <p:nvSpPr>
          <p:cNvPr name="TextBox 20" id="20"/>
          <p:cNvSpPr txBox="true"/>
          <p:nvPr/>
        </p:nvSpPr>
        <p:spPr>
          <a:xfrm rot="0">
            <a:off x="8096583" y="1356772"/>
            <a:ext cx="994501" cy="802396"/>
          </a:xfrm>
          <a:prstGeom prst="rect">
            <a:avLst/>
          </a:prstGeom>
        </p:spPr>
        <p:txBody>
          <a:bodyPr anchor="t" rtlCol="false" tIns="0" lIns="0" bIns="0" rIns="0">
            <a:spAutoFit/>
          </a:bodyPr>
          <a:lstStyle/>
          <a:p>
            <a:pPr algn="ctr">
              <a:lnSpc>
                <a:spcPts val="6523"/>
              </a:lnSpc>
              <a:spcBef>
                <a:spcPct val="0"/>
              </a:spcBef>
            </a:pPr>
            <a:r>
              <a:rPr lang="en-US" sz="4659" spc="465">
                <a:solidFill>
                  <a:srgbClr val="FAF7F2"/>
                </a:solidFill>
                <a:latin typeface="Garet Bold"/>
              </a:rPr>
              <a:t>T</a:t>
            </a:r>
          </a:p>
        </p:txBody>
      </p:sp>
      <p:sp>
        <p:nvSpPr>
          <p:cNvPr name="TextBox 21" id="21"/>
          <p:cNvSpPr txBox="true"/>
          <p:nvPr/>
        </p:nvSpPr>
        <p:spPr>
          <a:xfrm rot="0">
            <a:off x="8166143" y="2986883"/>
            <a:ext cx="994501" cy="802396"/>
          </a:xfrm>
          <a:prstGeom prst="rect">
            <a:avLst/>
          </a:prstGeom>
        </p:spPr>
        <p:txBody>
          <a:bodyPr anchor="t" rtlCol="false" tIns="0" lIns="0" bIns="0" rIns="0">
            <a:spAutoFit/>
          </a:bodyPr>
          <a:lstStyle/>
          <a:p>
            <a:pPr algn="ctr">
              <a:lnSpc>
                <a:spcPts val="6523"/>
              </a:lnSpc>
              <a:spcBef>
                <a:spcPct val="0"/>
              </a:spcBef>
            </a:pPr>
            <a:r>
              <a:rPr lang="en-US" sz="4659" spc="465">
                <a:solidFill>
                  <a:srgbClr val="FAF7F2"/>
                </a:solidFill>
                <a:latin typeface="Garet Bold"/>
              </a:rPr>
              <a:t>TA</a:t>
            </a:r>
          </a:p>
        </p:txBody>
      </p:sp>
      <p:sp>
        <p:nvSpPr>
          <p:cNvPr name="TextBox 22" id="22"/>
          <p:cNvSpPr txBox="true"/>
          <p:nvPr/>
        </p:nvSpPr>
        <p:spPr>
          <a:xfrm rot="0">
            <a:off x="8166143" y="4814328"/>
            <a:ext cx="994501" cy="802396"/>
          </a:xfrm>
          <a:prstGeom prst="rect">
            <a:avLst/>
          </a:prstGeom>
        </p:spPr>
        <p:txBody>
          <a:bodyPr anchor="t" rtlCol="false" tIns="0" lIns="0" bIns="0" rIns="0">
            <a:spAutoFit/>
          </a:bodyPr>
          <a:lstStyle/>
          <a:p>
            <a:pPr algn="ctr">
              <a:lnSpc>
                <a:spcPts val="6523"/>
              </a:lnSpc>
              <a:spcBef>
                <a:spcPct val="0"/>
              </a:spcBef>
            </a:pPr>
            <a:r>
              <a:rPr lang="en-US" sz="4659" spc="465">
                <a:solidFill>
                  <a:srgbClr val="FAF7F2"/>
                </a:solidFill>
                <a:latin typeface="Garet Bold"/>
              </a:rPr>
              <a:t>V</a:t>
            </a:r>
          </a:p>
        </p:txBody>
      </p:sp>
      <p:sp>
        <p:nvSpPr>
          <p:cNvPr name="TextBox 23" id="23"/>
          <p:cNvSpPr txBox="true"/>
          <p:nvPr/>
        </p:nvSpPr>
        <p:spPr>
          <a:xfrm rot="0">
            <a:off x="8166143" y="6772589"/>
            <a:ext cx="994501" cy="802396"/>
          </a:xfrm>
          <a:prstGeom prst="rect">
            <a:avLst/>
          </a:prstGeom>
        </p:spPr>
        <p:txBody>
          <a:bodyPr anchor="t" rtlCol="false" tIns="0" lIns="0" bIns="0" rIns="0">
            <a:spAutoFit/>
          </a:bodyPr>
          <a:lstStyle/>
          <a:p>
            <a:pPr algn="ctr">
              <a:lnSpc>
                <a:spcPts val="6523"/>
              </a:lnSpc>
              <a:spcBef>
                <a:spcPct val="0"/>
              </a:spcBef>
            </a:pPr>
            <a:r>
              <a:rPr lang="en-US" sz="4659" spc="465">
                <a:solidFill>
                  <a:srgbClr val="FAF7F2"/>
                </a:solidFill>
                <a:latin typeface="Garet Bold"/>
              </a:rPr>
              <a:t>A</a:t>
            </a:r>
          </a:p>
        </p:txBody>
      </p:sp>
      <p:sp>
        <p:nvSpPr>
          <p:cNvPr name="TextBox 24" id="24"/>
          <p:cNvSpPr txBox="true"/>
          <p:nvPr/>
        </p:nvSpPr>
        <p:spPr>
          <a:xfrm rot="0">
            <a:off x="10012818" y="2872745"/>
            <a:ext cx="6171119" cy="380678"/>
          </a:xfrm>
          <a:prstGeom prst="rect">
            <a:avLst/>
          </a:prstGeom>
        </p:spPr>
        <p:txBody>
          <a:bodyPr anchor="t" rtlCol="false" tIns="0" lIns="0" bIns="0" rIns="0">
            <a:spAutoFit/>
          </a:bodyPr>
          <a:lstStyle/>
          <a:p>
            <a:pPr>
              <a:lnSpc>
                <a:spcPts val="3167"/>
              </a:lnSpc>
              <a:spcBef>
                <a:spcPct val="0"/>
              </a:spcBef>
            </a:pPr>
            <a:r>
              <a:rPr lang="en-US" sz="2262" spc="226">
                <a:solidFill>
                  <a:srgbClr val="45324E"/>
                </a:solidFill>
                <a:latin typeface="Garet Bold"/>
              </a:rPr>
              <a:t> TIDAK AMBIGU,</a:t>
            </a:r>
          </a:p>
        </p:txBody>
      </p:sp>
      <p:sp>
        <p:nvSpPr>
          <p:cNvPr name="TextBox 25" id="25"/>
          <p:cNvSpPr txBox="true"/>
          <p:nvPr/>
        </p:nvSpPr>
        <p:spPr>
          <a:xfrm rot="0">
            <a:off x="10012818" y="4754168"/>
            <a:ext cx="6171119" cy="380678"/>
          </a:xfrm>
          <a:prstGeom prst="rect">
            <a:avLst/>
          </a:prstGeom>
        </p:spPr>
        <p:txBody>
          <a:bodyPr anchor="t" rtlCol="false" tIns="0" lIns="0" bIns="0" rIns="0">
            <a:spAutoFit/>
          </a:bodyPr>
          <a:lstStyle/>
          <a:p>
            <a:pPr>
              <a:lnSpc>
                <a:spcPts val="3167"/>
              </a:lnSpc>
              <a:spcBef>
                <a:spcPct val="0"/>
              </a:spcBef>
            </a:pPr>
            <a:r>
              <a:rPr lang="en-US" sz="2262" spc="226">
                <a:solidFill>
                  <a:srgbClr val="73516A"/>
                </a:solidFill>
                <a:latin typeface="Garet Bold"/>
              </a:rPr>
              <a:t>VERIFIABLE</a:t>
            </a:r>
          </a:p>
        </p:txBody>
      </p:sp>
      <p:sp>
        <p:nvSpPr>
          <p:cNvPr name="TextBox 26" id="26"/>
          <p:cNvSpPr txBox="true"/>
          <p:nvPr/>
        </p:nvSpPr>
        <p:spPr>
          <a:xfrm rot="0">
            <a:off x="10012818" y="6487161"/>
            <a:ext cx="6171119" cy="380678"/>
          </a:xfrm>
          <a:prstGeom prst="rect">
            <a:avLst/>
          </a:prstGeom>
        </p:spPr>
        <p:txBody>
          <a:bodyPr anchor="t" rtlCol="false" tIns="0" lIns="0" bIns="0" rIns="0">
            <a:spAutoFit/>
          </a:bodyPr>
          <a:lstStyle/>
          <a:p>
            <a:pPr>
              <a:lnSpc>
                <a:spcPts val="3167"/>
              </a:lnSpc>
              <a:spcBef>
                <a:spcPct val="0"/>
              </a:spcBef>
            </a:pPr>
            <a:r>
              <a:rPr lang="en-US" sz="2262" spc="226">
                <a:solidFill>
                  <a:srgbClr val="73516A"/>
                </a:solidFill>
                <a:latin typeface="Garet Bold"/>
              </a:rPr>
              <a:t>ABSTRAK</a:t>
            </a:r>
          </a:p>
        </p:txBody>
      </p:sp>
      <p:sp>
        <p:nvSpPr>
          <p:cNvPr name="TextBox 27" id="27"/>
          <p:cNvSpPr txBox="true"/>
          <p:nvPr/>
        </p:nvSpPr>
        <p:spPr>
          <a:xfrm rot="0">
            <a:off x="1502721" y="3975656"/>
            <a:ext cx="5273353" cy="1880553"/>
          </a:xfrm>
          <a:prstGeom prst="rect">
            <a:avLst/>
          </a:prstGeom>
        </p:spPr>
        <p:txBody>
          <a:bodyPr anchor="t" rtlCol="false" tIns="0" lIns="0" bIns="0" rIns="0">
            <a:spAutoFit/>
          </a:bodyPr>
          <a:lstStyle/>
          <a:p>
            <a:pPr algn="ctr">
              <a:lnSpc>
                <a:spcPts val="7598"/>
              </a:lnSpc>
            </a:pPr>
            <a:r>
              <a:rPr lang="en-US" sz="5427" spc="542">
                <a:solidFill>
                  <a:srgbClr val="73516A"/>
                </a:solidFill>
                <a:latin typeface="Garet Bold"/>
              </a:rPr>
              <a:t>SPESIFIKASI </a:t>
            </a:r>
          </a:p>
          <a:p>
            <a:pPr algn="ctr">
              <a:lnSpc>
                <a:spcPts val="7598"/>
              </a:lnSpc>
              <a:spcBef>
                <a:spcPct val="0"/>
              </a:spcBef>
            </a:pPr>
            <a:r>
              <a:rPr lang="en-US" sz="5427" spc="542">
                <a:solidFill>
                  <a:srgbClr val="73516A"/>
                </a:solidFill>
                <a:latin typeface="Garet Bold"/>
              </a:rPr>
              <a:t>PRODUK</a:t>
            </a:r>
          </a:p>
        </p:txBody>
      </p:sp>
      <p:sp>
        <p:nvSpPr>
          <p:cNvPr name="TextBox 28" id="28"/>
          <p:cNvSpPr txBox="true"/>
          <p:nvPr/>
        </p:nvSpPr>
        <p:spPr>
          <a:xfrm rot="0">
            <a:off x="1502721" y="570264"/>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INSTITUT TEKNOLOGI BATAM</a:t>
            </a:r>
          </a:p>
        </p:txBody>
      </p:sp>
      <p:sp>
        <p:nvSpPr>
          <p:cNvPr name="TextBox 29" id="29"/>
          <p:cNvSpPr txBox="true"/>
          <p:nvPr/>
        </p:nvSpPr>
        <p:spPr>
          <a:xfrm rot="0">
            <a:off x="9695696" y="9640536"/>
            <a:ext cx="7091112" cy="306704"/>
          </a:xfrm>
          <a:prstGeom prst="rect">
            <a:avLst/>
          </a:prstGeom>
        </p:spPr>
        <p:txBody>
          <a:bodyPr anchor="t" rtlCol="false" tIns="0" lIns="0" bIns="0" rIns="0">
            <a:spAutoFit/>
          </a:bodyPr>
          <a:lstStyle/>
          <a:p>
            <a:pPr algn="r">
              <a:lnSpc>
                <a:spcPts val="2520"/>
              </a:lnSpc>
              <a:spcBef>
                <a:spcPct val="0"/>
              </a:spcBef>
            </a:pPr>
            <a:r>
              <a:rPr lang="en-US" sz="1800" spc="180">
                <a:solidFill>
                  <a:srgbClr val="9F7582"/>
                </a:solidFill>
                <a:latin typeface="Hero Bold"/>
              </a:rPr>
              <a:t>SPESIFIKASI PRODUK</a:t>
            </a:r>
          </a:p>
        </p:txBody>
      </p:sp>
      <p:grpSp>
        <p:nvGrpSpPr>
          <p:cNvPr name="Group 30" id="30"/>
          <p:cNvGrpSpPr/>
          <p:nvPr/>
        </p:nvGrpSpPr>
        <p:grpSpPr>
          <a:xfrm rot="0">
            <a:off x="7982630" y="8268163"/>
            <a:ext cx="1361526" cy="1361526"/>
            <a:chOff x="0" y="0"/>
            <a:chExt cx="812800" cy="812800"/>
          </a:xfrm>
        </p:grpSpPr>
        <p:sp>
          <p:nvSpPr>
            <p:cNvPr name="Freeform 31" id="3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B9C9C"/>
            </a:solidFill>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TextBox 33" id="33"/>
          <p:cNvSpPr txBox="true"/>
          <p:nvPr/>
        </p:nvSpPr>
        <p:spPr>
          <a:xfrm rot="0">
            <a:off x="8166143" y="8455904"/>
            <a:ext cx="994501" cy="802396"/>
          </a:xfrm>
          <a:prstGeom prst="rect">
            <a:avLst/>
          </a:prstGeom>
        </p:spPr>
        <p:txBody>
          <a:bodyPr anchor="t" rtlCol="false" tIns="0" lIns="0" bIns="0" rIns="0">
            <a:spAutoFit/>
          </a:bodyPr>
          <a:lstStyle/>
          <a:p>
            <a:pPr algn="ctr">
              <a:lnSpc>
                <a:spcPts val="6523"/>
              </a:lnSpc>
              <a:spcBef>
                <a:spcPct val="0"/>
              </a:spcBef>
            </a:pPr>
            <a:r>
              <a:rPr lang="en-US" sz="4659" spc="465">
                <a:solidFill>
                  <a:srgbClr val="FAF7F2"/>
                </a:solidFill>
                <a:latin typeface="Garet Bold"/>
              </a:rPr>
              <a:t>A</a:t>
            </a:r>
          </a:p>
        </p:txBody>
      </p:sp>
      <p:sp>
        <p:nvSpPr>
          <p:cNvPr name="TextBox 34" id="34"/>
          <p:cNvSpPr txBox="true"/>
          <p:nvPr/>
        </p:nvSpPr>
        <p:spPr>
          <a:xfrm rot="0">
            <a:off x="10012818" y="8058774"/>
            <a:ext cx="6171119" cy="380678"/>
          </a:xfrm>
          <a:prstGeom prst="rect">
            <a:avLst/>
          </a:prstGeom>
        </p:spPr>
        <p:txBody>
          <a:bodyPr anchor="t" rtlCol="false" tIns="0" lIns="0" bIns="0" rIns="0">
            <a:spAutoFit/>
          </a:bodyPr>
          <a:lstStyle/>
          <a:p>
            <a:pPr>
              <a:lnSpc>
                <a:spcPts val="3167"/>
              </a:lnSpc>
              <a:spcBef>
                <a:spcPct val="0"/>
              </a:spcBef>
            </a:pPr>
            <a:r>
              <a:rPr lang="en-US" sz="2262" spc="226">
                <a:solidFill>
                  <a:srgbClr val="73516A"/>
                </a:solidFill>
                <a:latin typeface="Garet Bold"/>
              </a:rPr>
              <a:t>REALISTIK</a:t>
            </a:r>
          </a:p>
        </p:txBody>
      </p:sp>
      <p:sp>
        <p:nvSpPr>
          <p:cNvPr name="TextBox 35" id="35"/>
          <p:cNvSpPr txBox="true"/>
          <p:nvPr/>
        </p:nvSpPr>
        <p:spPr>
          <a:xfrm rot="0">
            <a:off x="10011534" y="8531619"/>
            <a:ext cx="7246482" cy="726681"/>
          </a:xfrm>
          <a:prstGeom prst="rect">
            <a:avLst/>
          </a:prstGeom>
        </p:spPr>
        <p:txBody>
          <a:bodyPr anchor="t" rtlCol="false" tIns="0" lIns="0" bIns="0" rIns="0">
            <a:spAutoFit/>
          </a:bodyPr>
          <a:lstStyle/>
          <a:p>
            <a:pPr>
              <a:lnSpc>
                <a:spcPts val="2996"/>
              </a:lnSpc>
              <a:spcBef>
                <a:spcPct val="0"/>
              </a:spcBef>
            </a:pPr>
            <a:r>
              <a:rPr lang="en-US" sz="2140">
                <a:solidFill>
                  <a:srgbClr val="000000"/>
                </a:solidFill>
                <a:latin typeface="Garet"/>
              </a:rPr>
              <a:t>produk dapat bersikulasi kontinu sepanjang 24 jam dengan batasan berkala 10 menit per sirkulasi</a:t>
            </a:r>
          </a:p>
        </p:txBody>
      </p:sp>
      <p:sp>
        <p:nvSpPr>
          <p:cNvPr name="TextBox 36" id="36"/>
          <p:cNvSpPr txBox="true"/>
          <p:nvPr/>
        </p:nvSpPr>
        <p:spPr>
          <a:xfrm rot="0">
            <a:off x="10012818" y="1242633"/>
            <a:ext cx="6171119" cy="380678"/>
          </a:xfrm>
          <a:prstGeom prst="rect">
            <a:avLst/>
          </a:prstGeom>
        </p:spPr>
        <p:txBody>
          <a:bodyPr anchor="t" rtlCol="false" tIns="0" lIns="0" bIns="0" rIns="0">
            <a:spAutoFit/>
          </a:bodyPr>
          <a:lstStyle/>
          <a:p>
            <a:pPr>
              <a:lnSpc>
                <a:spcPts val="3167"/>
              </a:lnSpc>
              <a:spcBef>
                <a:spcPct val="0"/>
              </a:spcBef>
            </a:pPr>
            <a:r>
              <a:rPr lang="en-US" sz="2262" spc="226">
                <a:solidFill>
                  <a:srgbClr val="45324E"/>
                </a:solidFill>
                <a:latin typeface="Garet Bold"/>
              </a:rPr>
              <a:t>TRACEABLE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grpSp>
        <p:nvGrpSpPr>
          <p:cNvPr name="Group 2" id="2"/>
          <p:cNvGrpSpPr/>
          <p:nvPr/>
        </p:nvGrpSpPr>
        <p:grpSpPr>
          <a:xfrm rot="0">
            <a:off x="0" y="0"/>
            <a:ext cx="4265836" cy="10287000"/>
            <a:chOff x="0" y="0"/>
            <a:chExt cx="899718" cy="2169657"/>
          </a:xfrm>
        </p:grpSpPr>
        <p:sp>
          <p:nvSpPr>
            <p:cNvPr name="Freeform 3" id="3"/>
            <p:cNvSpPr/>
            <p:nvPr/>
          </p:nvSpPr>
          <p:spPr>
            <a:xfrm>
              <a:off x="0" y="0"/>
              <a:ext cx="899718" cy="2169657"/>
            </a:xfrm>
            <a:custGeom>
              <a:avLst/>
              <a:gdLst/>
              <a:ahLst/>
              <a:cxnLst/>
              <a:rect r="r" b="b" t="t" l="l"/>
              <a:pathLst>
                <a:path h="2169657" w="899718">
                  <a:moveTo>
                    <a:pt x="0" y="0"/>
                  </a:moveTo>
                  <a:lnTo>
                    <a:pt x="899718" y="0"/>
                  </a:lnTo>
                  <a:lnTo>
                    <a:pt x="899718" y="2169657"/>
                  </a:lnTo>
                  <a:lnTo>
                    <a:pt x="0" y="2169657"/>
                  </a:lnTo>
                  <a:close/>
                </a:path>
              </a:pathLst>
            </a:custGeom>
            <a:solidFill>
              <a:srgbClr val="45324E"/>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640"/>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87308" y="657311"/>
            <a:ext cx="170709" cy="170709"/>
          </a:xfrm>
          <a:prstGeom prst="rect">
            <a:avLst/>
          </a:prstGeom>
        </p:spPr>
      </p:pic>
      <p:sp>
        <p:nvSpPr>
          <p:cNvPr name="TextBox 6" id="6"/>
          <p:cNvSpPr txBox="true"/>
          <p:nvPr/>
        </p:nvSpPr>
        <p:spPr>
          <a:xfrm rot="0">
            <a:off x="9695696" y="570264"/>
            <a:ext cx="7091112" cy="306704"/>
          </a:xfrm>
          <a:prstGeom prst="rect">
            <a:avLst/>
          </a:prstGeom>
        </p:spPr>
        <p:txBody>
          <a:bodyPr anchor="t" rtlCol="false" tIns="0" lIns="0" bIns="0" rIns="0">
            <a:spAutoFit/>
          </a:bodyPr>
          <a:lstStyle/>
          <a:p>
            <a:pPr algn="r">
              <a:lnSpc>
                <a:spcPts val="2520"/>
              </a:lnSpc>
              <a:spcBef>
                <a:spcPct val="0"/>
              </a:spcBef>
            </a:pPr>
            <a:r>
              <a:rPr lang="en-US" sz="1800" spc="180">
                <a:solidFill>
                  <a:srgbClr val="9F7582"/>
                </a:solidFill>
                <a:latin typeface="Hero"/>
              </a:rPr>
              <a:t>INSTITUT TEKNOLOGI BATAM</a:t>
            </a:r>
          </a:p>
        </p:txBody>
      </p:sp>
      <p:grpSp>
        <p:nvGrpSpPr>
          <p:cNvPr name="Group 7" id="7"/>
          <p:cNvGrpSpPr/>
          <p:nvPr/>
        </p:nvGrpSpPr>
        <p:grpSpPr>
          <a:xfrm rot="0">
            <a:off x="-745233" y="2749300"/>
            <a:ext cx="7574602" cy="4228276"/>
            <a:chOff x="0" y="0"/>
            <a:chExt cx="10099470" cy="5637701"/>
          </a:xfrm>
        </p:grpSpPr>
        <p:grpSp>
          <p:nvGrpSpPr>
            <p:cNvPr name="Group 8" id="8"/>
            <p:cNvGrpSpPr/>
            <p:nvPr/>
          </p:nvGrpSpPr>
          <p:grpSpPr>
            <a:xfrm rot="0">
              <a:off x="0" y="0"/>
              <a:ext cx="10099470" cy="5637701"/>
              <a:chOff x="0" y="0"/>
              <a:chExt cx="1285740" cy="717722"/>
            </a:xfrm>
          </p:grpSpPr>
          <p:sp>
            <p:nvSpPr>
              <p:cNvPr name="Freeform 9" id="9"/>
              <p:cNvSpPr/>
              <p:nvPr/>
            </p:nvSpPr>
            <p:spPr>
              <a:xfrm>
                <a:off x="427204" y="0"/>
                <a:ext cx="431331" cy="717722"/>
              </a:xfrm>
              <a:custGeom>
                <a:avLst/>
                <a:gdLst/>
                <a:ahLst/>
                <a:cxnLst/>
                <a:rect r="r" b="b" t="t" l="l"/>
                <a:pathLst>
                  <a:path h="717722" w="431331">
                    <a:moveTo>
                      <a:pt x="215666" y="0"/>
                    </a:moveTo>
                    <a:cubicBezTo>
                      <a:pt x="348382" y="70538"/>
                      <a:pt x="431331" y="208564"/>
                      <a:pt x="431331" y="358861"/>
                    </a:cubicBezTo>
                    <a:cubicBezTo>
                      <a:pt x="431331" y="509158"/>
                      <a:pt x="348382" y="647184"/>
                      <a:pt x="215666" y="717722"/>
                    </a:cubicBezTo>
                    <a:cubicBezTo>
                      <a:pt x="82950" y="647184"/>
                      <a:pt x="0" y="509158"/>
                      <a:pt x="0" y="358861"/>
                    </a:cubicBezTo>
                    <a:cubicBezTo>
                      <a:pt x="0" y="208564"/>
                      <a:pt x="82950" y="70538"/>
                      <a:pt x="215666" y="0"/>
                    </a:cubicBezTo>
                    <a:close/>
                  </a:path>
                </a:pathLst>
              </a:custGeom>
              <a:solidFill>
                <a:srgbClr val="45324E"/>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4117"/>
                  </a:lnSpc>
                </a:pPr>
              </a:p>
            </p:txBody>
          </p:sp>
        </p:grpSp>
        <p:sp>
          <p:nvSpPr>
            <p:cNvPr name="TextBox 11" id="11"/>
            <p:cNvSpPr txBox="true"/>
            <p:nvPr/>
          </p:nvSpPr>
          <p:spPr>
            <a:xfrm rot="0">
              <a:off x="1361252" y="1429501"/>
              <a:ext cx="7376966" cy="2673924"/>
            </a:xfrm>
            <a:prstGeom prst="rect">
              <a:avLst/>
            </a:prstGeom>
          </p:spPr>
          <p:txBody>
            <a:bodyPr anchor="t" rtlCol="false" tIns="0" lIns="0" bIns="0" rIns="0">
              <a:spAutoFit/>
            </a:bodyPr>
            <a:lstStyle/>
            <a:p>
              <a:pPr algn="ctr">
                <a:lnSpc>
                  <a:spcPts val="8245"/>
                </a:lnSpc>
                <a:spcBef>
                  <a:spcPct val="0"/>
                </a:spcBef>
              </a:pPr>
              <a:r>
                <a:rPr lang="en-US" sz="5889" spc="588">
                  <a:solidFill>
                    <a:srgbClr val="FAF7F2"/>
                  </a:solidFill>
                  <a:latin typeface="Garet Bold"/>
                </a:rPr>
                <a:t>SPESIFIKASI #1 </a:t>
              </a:r>
            </a:p>
          </p:txBody>
        </p:sp>
      </p:grpSp>
      <p:sp>
        <p:nvSpPr>
          <p:cNvPr name="TextBox 12" id="12"/>
          <p:cNvSpPr txBox="true"/>
          <p:nvPr/>
        </p:nvSpPr>
        <p:spPr>
          <a:xfrm rot="0">
            <a:off x="7159835" y="3009873"/>
            <a:ext cx="10520112" cy="4123179"/>
          </a:xfrm>
          <a:prstGeom prst="rect">
            <a:avLst/>
          </a:prstGeom>
        </p:spPr>
        <p:txBody>
          <a:bodyPr anchor="t" rtlCol="false" tIns="0" lIns="0" bIns="0" rIns="0">
            <a:spAutoFit/>
          </a:bodyPr>
          <a:lstStyle/>
          <a:p>
            <a:pPr algn="ctr">
              <a:lnSpc>
                <a:spcPts val="5544"/>
              </a:lnSpc>
            </a:pPr>
            <a:r>
              <a:rPr lang="en-US" sz="3300" spc="330">
                <a:solidFill>
                  <a:srgbClr val="45324E"/>
                </a:solidFill>
                <a:latin typeface="Garet Bold"/>
              </a:rPr>
              <a:t>TALANG DIRANCANG DENGAN KEMIRINGAN SEKITAR 5% UNTUK DAPAT MENGALIRKAN ARUS AIR </a:t>
            </a:r>
          </a:p>
          <a:p>
            <a:pPr algn="ctr">
              <a:lnSpc>
                <a:spcPts val="5544"/>
              </a:lnSpc>
            </a:pPr>
            <a:r>
              <a:rPr lang="en-US" sz="3300" spc="330">
                <a:solidFill>
                  <a:srgbClr val="45324E"/>
                </a:solidFill>
                <a:latin typeface="Garet Bold"/>
              </a:rPr>
              <a:t>KE TANAMAN HIDROPONIK AGAR LARUTAN NUTRISI DAPAT MENGALIR SEMPURNA.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983" y="657311"/>
            <a:ext cx="170709" cy="170709"/>
          </a:xfrm>
          <a:prstGeom prst="rect">
            <a:avLst/>
          </a:prstGeom>
        </p:spPr>
      </p:pic>
      <p:sp>
        <p:nvSpPr>
          <p:cNvPr name="TextBox 3" id="3"/>
          <p:cNvSpPr txBox="true"/>
          <p:nvPr/>
        </p:nvSpPr>
        <p:spPr>
          <a:xfrm rot="0">
            <a:off x="1200692" y="3265647"/>
            <a:ext cx="9858376" cy="2682236"/>
          </a:xfrm>
          <a:prstGeom prst="rect">
            <a:avLst/>
          </a:prstGeom>
        </p:spPr>
        <p:txBody>
          <a:bodyPr anchor="t" rtlCol="false" tIns="0" lIns="0" bIns="0" rIns="0">
            <a:spAutoFit/>
          </a:bodyPr>
          <a:lstStyle/>
          <a:p>
            <a:pPr algn="ctr">
              <a:lnSpc>
                <a:spcPts val="5430"/>
              </a:lnSpc>
            </a:pPr>
            <a:r>
              <a:rPr lang="en-US" sz="3000" spc="300">
                <a:solidFill>
                  <a:srgbClr val="73516A"/>
                </a:solidFill>
                <a:latin typeface="Garet Bold"/>
              </a:rPr>
              <a:t>POMPA RESERVOIR DAPAT MENGALIRKAN AIR DENGAN TINGGI. ARUS MENCAPAI 2 – 3 MILIMETER SETIAP SIRKULASI SISTEM BERJALAN</a:t>
            </a:r>
          </a:p>
        </p:txBody>
      </p:sp>
      <p:grpSp>
        <p:nvGrpSpPr>
          <p:cNvPr name="Group 4" id="4"/>
          <p:cNvGrpSpPr/>
          <p:nvPr/>
        </p:nvGrpSpPr>
        <p:grpSpPr>
          <a:xfrm rot="0">
            <a:off x="14022164" y="0"/>
            <a:ext cx="4265836" cy="10287000"/>
            <a:chOff x="0" y="0"/>
            <a:chExt cx="899718" cy="2169657"/>
          </a:xfrm>
        </p:grpSpPr>
        <p:sp>
          <p:nvSpPr>
            <p:cNvPr name="Freeform 5" id="5"/>
            <p:cNvSpPr/>
            <p:nvPr/>
          </p:nvSpPr>
          <p:spPr>
            <a:xfrm>
              <a:off x="0" y="0"/>
              <a:ext cx="899718" cy="2169657"/>
            </a:xfrm>
            <a:custGeom>
              <a:avLst/>
              <a:gdLst/>
              <a:ahLst/>
              <a:cxnLst/>
              <a:rect r="r" b="b" t="t" l="l"/>
              <a:pathLst>
                <a:path h="2169657" w="899718">
                  <a:moveTo>
                    <a:pt x="0" y="0"/>
                  </a:moveTo>
                  <a:lnTo>
                    <a:pt x="899718" y="0"/>
                  </a:lnTo>
                  <a:lnTo>
                    <a:pt x="899718" y="2169657"/>
                  </a:lnTo>
                  <a:lnTo>
                    <a:pt x="0" y="2169657"/>
                  </a:lnTo>
                  <a:close/>
                </a:path>
              </a:pathLst>
            </a:custGeom>
            <a:solidFill>
              <a:srgbClr val="73516A"/>
            </a:solidFill>
          </p:spPr>
        </p:sp>
        <p:sp>
          <p:nvSpPr>
            <p:cNvPr name="TextBox 6" id="6"/>
            <p:cNvSpPr txBox="true"/>
            <p:nvPr/>
          </p:nvSpPr>
          <p:spPr>
            <a:xfrm>
              <a:off x="0" y="-57150"/>
              <a:ext cx="812800" cy="869950"/>
            </a:xfrm>
            <a:prstGeom prst="rect">
              <a:avLst/>
            </a:prstGeom>
          </p:spPr>
          <p:txBody>
            <a:bodyPr anchor="ctr" rtlCol="false" tIns="50800" lIns="50800" bIns="50800" rIns="50800"/>
            <a:lstStyle/>
            <a:p>
              <a:pPr algn="ctr">
                <a:lnSpc>
                  <a:spcPts val="3640"/>
                </a:lnSpc>
              </a:pPr>
            </a:p>
          </p:txBody>
        </p:sp>
      </p:grpSp>
      <p:grpSp>
        <p:nvGrpSpPr>
          <p:cNvPr name="Group 7" id="7"/>
          <p:cNvGrpSpPr/>
          <p:nvPr/>
        </p:nvGrpSpPr>
        <p:grpSpPr>
          <a:xfrm rot="0">
            <a:off x="11387332" y="2281627"/>
            <a:ext cx="7435348" cy="5240194"/>
            <a:chOff x="0" y="0"/>
            <a:chExt cx="9913797" cy="6986925"/>
          </a:xfrm>
        </p:grpSpPr>
        <p:grpSp>
          <p:nvGrpSpPr>
            <p:cNvPr name="Group 8" id="8"/>
            <p:cNvGrpSpPr/>
            <p:nvPr/>
          </p:nvGrpSpPr>
          <p:grpSpPr>
            <a:xfrm rot="0">
              <a:off x="0" y="0"/>
              <a:ext cx="9913797" cy="6986925"/>
              <a:chOff x="0" y="0"/>
              <a:chExt cx="1262102" cy="889489"/>
            </a:xfrm>
          </p:grpSpPr>
          <p:sp>
            <p:nvSpPr>
              <p:cNvPr name="Freeform 9" id="9"/>
              <p:cNvSpPr/>
              <p:nvPr/>
            </p:nvSpPr>
            <p:spPr>
              <a:xfrm>
                <a:off x="188291" y="0"/>
                <a:ext cx="885520" cy="889489"/>
              </a:xfrm>
              <a:custGeom>
                <a:avLst/>
                <a:gdLst/>
                <a:ahLst/>
                <a:cxnLst/>
                <a:rect r="r" b="b" t="t" l="l"/>
                <a:pathLst>
                  <a:path h="889489" w="885520">
                    <a:moveTo>
                      <a:pt x="442760" y="0"/>
                    </a:moveTo>
                    <a:cubicBezTo>
                      <a:pt x="687609" y="1095"/>
                      <a:pt x="885520" y="199893"/>
                      <a:pt x="885520" y="444744"/>
                    </a:cubicBezTo>
                    <a:cubicBezTo>
                      <a:pt x="885520" y="689596"/>
                      <a:pt x="687609" y="888394"/>
                      <a:pt x="442760" y="889489"/>
                    </a:cubicBezTo>
                    <a:cubicBezTo>
                      <a:pt x="197911" y="888394"/>
                      <a:pt x="0" y="689596"/>
                      <a:pt x="0" y="444744"/>
                    </a:cubicBezTo>
                    <a:cubicBezTo>
                      <a:pt x="0" y="199893"/>
                      <a:pt x="197911" y="1095"/>
                      <a:pt x="442760" y="0"/>
                    </a:cubicBezTo>
                    <a:close/>
                  </a:path>
                </a:pathLst>
              </a:custGeom>
              <a:solidFill>
                <a:srgbClr val="73516A"/>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4117"/>
                  </a:lnSpc>
                </a:pPr>
              </a:p>
            </p:txBody>
          </p:sp>
        </p:grpSp>
        <p:sp>
          <p:nvSpPr>
            <p:cNvPr name="TextBox 11" id="11"/>
            <p:cNvSpPr txBox="true"/>
            <p:nvPr/>
          </p:nvSpPr>
          <p:spPr>
            <a:xfrm rot="0">
              <a:off x="1336226" y="1429501"/>
              <a:ext cx="7241345" cy="4023148"/>
            </a:xfrm>
            <a:prstGeom prst="rect">
              <a:avLst/>
            </a:prstGeom>
          </p:spPr>
          <p:txBody>
            <a:bodyPr anchor="t" rtlCol="false" tIns="0" lIns="0" bIns="0" rIns="0">
              <a:spAutoFit/>
            </a:bodyPr>
            <a:lstStyle/>
            <a:p>
              <a:pPr algn="ctr">
                <a:lnSpc>
                  <a:spcPts val="8119"/>
                </a:lnSpc>
                <a:spcBef>
                  <a:spcPct val="0"/>
                </a:spcBef>
              </a:pPr>
              <a:r>
                <a:rPr lang="en-US" sz="5799" spc="579">
                  <a:solidFill>
                    <a:srgbClr val="FAF7F2"/>
                  </a:solidFill>
                  <a:latin typeface="Garet Bold"/>
                </a:rPr>
                <a:t> SPESIFIKASI #2</a:t>
              </a:r>
            </a:p>
          </p:txBody>
        </p:sp>
      </p:grpSp>
      <p:sp>
        <p:nvSpPr>
          <p:cNvPr name="TextBox 12" id="12"/>
          <p:cNvSpPr txBox="true"/>
          <p:nvPr/>
        </p:nvSpPr>
        <p:spPr>
          <a:xfrm rot="0">
            <a:off x="1200692" y="570264"/>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 INSTITUT TEKNOLOGI BATAM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983" y="657311"/>
            <a:ext cx="170709" cy="17070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983" y="9458980"/>
            <a:ext cx="170709" cy="170709"/>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87308" y="657311"/>
            <a:ext cx="170709" cy="170709"/>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87308" y="9458980"/>
            <a:ext cx="170709" cy="170709"/>
          </a:xfrm>
          <a:prstGeom prst="rect">
            <a:avLst/>
          </a:prstGeom>
        </p:spPr>
      </p:pic>
      <p:grpSp>
        <p:nvGrpSpPr>
          <p:cNvPr name="Group 6" id="6"/>
          <p:cNvGrpSpPr>
            <a:grpSpLocks noChangeAspect="true"/>
          </p:cNvGrpSpPr>
          <p:nvPr/>
        </p:nvGrpSpPr>
        <p:grpSpPr>
          <a:xfrm rot="0">
            <a:off x="5328397" y="3631796"/>
            <a:ext cx="3372026" cy="3372026"/>
            <a:chOff x="0" y="0"/>
            <a:chExt cx="6350000" cy="6350000"/>
          </a:xfrm>
        </p:grpSpPr>
        <p:sp>
          <p:nvSpPr>
            <p:cNvPr name="Freeform 7" id="7"/>
            <p:cNvSpPr/>
            <p:nvPr/>
          </p:nvSpPr>
          <p:spPr>
            <a:xfrm>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45324E"/>
            </a:solidFill>
          </p:spPr>
        </p:sp>
        <p:sp>
          <p:nvSpPr>
            <p:cNvPr name="Freeform 8" id="8"/>
            <p:cNvSpPr/>
            <p:nvPr/>
          </p:nvSpPr>
          <p:spPr>
            <a:xfrm>
              <a:off x="400267" y="526623"/>
              <a:ext cx="5549466" cy="5296755"/>
            </a:xfrm>
            <a:custGeom>
              <a:avLst/>
              <a:gdLst/>
              <a:ahLst/>
              <a:cxnLst/>
              <a:rect r="r" b="b" t="t" l="l"/>
              <a:pathLst>
                <a:path h="5296755" w="5549466">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4"/>
              <a:stretch>
                <a:fillRect l="223" r="223" t="0" b="0"/>
              </a:stretch>
            </a:blipFill>
          </p:spPr>
        </p:sp>
      </p:grpSp>
      <p:grpSp>
        <p:nvGrpSpPr>
          <p:cNvPr name="Group 9" id="9"/>
          <p:cNvGrpSpPr>
            <a:grpSpLocks noChangeAspect="true"/>
          </p:cNvGrpSpPr>
          <p:nvPr/>
        </p:nvGrpSpPr>
        <p:grpSpPr>
          <a:xfrm rot="0">
            <a:off x="1217006" y="3631796"/>
            <a:ext cx="3376664" cy="3376664"/>
            <a:chOff x="0" y="0"/>
            <a:chExt cx="6350000" cy="6350000"/>
          </a:xfrm>
        </p:grpSpPr>
        <p:sp>
          <p:nvSpPr>
            <p:cNvPr name="Freeform 10" id="10"/>
            <p:cNvSpPr/>
            <p:nvPr/>
          </p:nvSpPr>
          <p:spPr>
            <a:xfrm>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73516A"/>
            </a:solidFill>
          </p:spPr>
        </p:sp>
        <p:sp>
          <p:nvSpPr>
            <p:cNvPr name="Freeform 11" id="11"/>
            <p:cNvSpPr/>
            <p:nvPr/>
          </p:nvSpPr>
          <p:spPr>
            <a:xfrm>
              <a:off x="400267" y="526623"/>
              <a:ext cx="5549466" cy="5296755"/>
            </a:xfrm>
            <a:custGeom>
              <a:avLst/>
              <a:gdLst/>
              <a:ahLst/>
              <a:cxnLst/>
              <a:rect r="r" b="b" t="t" l="l"/>
              <a:pathLst>
                <a:path h="5296755" w="5549466">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5"/>
              <a:stretch>
                <a:fillRect l="-11789" r="-12599" t="-21663" b="-96027"/>
              </a:stretch>
            </a:blipFill>
          </p:spPr>
        </p:sp>
      </p:grpSp>
      <p:grpSp>
        <p:nvGrpSpPr>
          <p:cNvPr name="Group 12" id="12"/>
          <p:cNvGrpSpPr>
            <a:grpSpLocks noChangeAspect="true"/>
          </p:cNvGrpSpPr>
          <p:nvPr/>
        </p:nvGrpSpPr>
        <p:grpSpPr>
          <a:xfrm rot="0">
            <a:off x="9435150" y="3631796"/>
            <a:ext cx="3196966" cy="3196966"/>
            <a:chOff x="0" y="0"/>
            <a:chExt cx="6350000" cy="6350000"/>
          </a:xfrm>
        </p:grpSpPr>
        <p:sp>
          <p:nvSpPr>
            <p:cNvPr name="Freeform 13" id="13"/>
            <p:cNvSpPr/>
            <p:nvPr/>
          </p:nvSpPr>
          <p:spPr>
            <a:xfrm>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5552C8"/>
            </a:solidFill>
          </p:spPr>
        </p:sp>
        <p:sp>
          <p:nvSpPr>
            <p:cNvPr name="Freeform 14" id="14"/>
            <p:cNvSpPr/>
            <p:nvPr/>
          </p:nvSpPr>
          <p:spPr>
            <a:xfrm>
              <a:off x="400267" y="526623"/>
              <a:ext cx="5549466" cy="5296755"/>
            </a:xfrm>
            <a:custGeom>
              <a:avLst/>
              <a:gdLst/>
              <a:ahLst/>
              <a:cxnLst/>
              <a:rect r="r" b="b" t="t" l="l"/>
              <a:pathLst>
                <a:path h="5296755" w="5549466">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6"/>
              <a:stretch>
                <a:fillRect l="-85584" r="-97511" t="-72587" b="-206561"/>
              </a:stretch>
            </a:blipFill>
          </p:spPr>
        </p:sp>
      </p:grpSp>
      <p:grpSp>
        <p:nvGrpSpPr>
          <p:cNvPr name="Group 15" id="15"/>
          <p:cNvGrpSpPr>
            <a:grpSpLocks noChangeAspect="true"/>
          </p:cNvGrpSpPr>
          <p:nvPr/>
        </p:nvGrpSpPr>
        <p:grpSpPr>
          <a:xfrm rot="0">
            <a:off x="13532402" y="3631796"/>
            <a:ext cx="3196966" cy="3196966"/>
            <a:chOff x="0" y="0"/>
            <a:chExt cx="6350000" cy="6350000"/>
          </a:xfrm>
        </p:grpSpPr>
        <p:sp>
          <p:nvSpPr>
            <p:cNvPr name="Freeform 16" id="16"/>
            <p:cNvSpPr/>
            <p:nvPr/>
          </p:nvSpPr>
          <p:spPr>
            <a:xfrm>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CB9C9C"/>
            </a:solidFill>
          </p:spPr>
        </p:sp>
        <p:sp>
          <p:nvSpPr>
            <p:cNvPr name="Freeform 17" id="17"/>
            <p:cNvSpPr/>
            <p:nvPr/>
          </p:nvSpPr>
          <p:spPr>
            <a:xfrm>
              <a:off x="400267" y="526623"/>
              <a:ext cx="5549466" cy="5296755"/>
            </a:xfrm>
            <a:custGeom>
              <a:avLst/>
              <a:gdLst/>
              <a:ahLst/>
              <a:cxnLst/>
              <a:rect r="r" b="b" t="t" l="l"/>
              <a:pathLst>
                <a:path h="5296755" w="5549466">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7"/>
              <a:stretch>
                <a:fillRect l="-111373" r="-130938" t="-232907" b="-125549"/>
              </a:stretch>
            </a:blipFill>
          </p:spPr>
        </p:sp>
      </p:grpSp>
      <p:sp>
        <p:nvSpPr>
          <p:cNvPr name="TextBox 18" id="18"/>
          <p:cNvSpPr txBox="true"/>
          <p:nvPr/>
        </p:nvSpPr>
        <p:spPr>
          <a:xfrm rot="0">
            <a:off x="1502721" y="570264"/>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KELOMPOK 1 | MANAJEMEN PROYEK</a:t>
            </a:r>
          </a:p>
        </p:txBody>
      </p:sp>
      <p:sp>
        <p:nvSpPr>
          <p:cNvPr name="TextBox 19" id="19"/>
          <p:cNvSpPr txBox="true"/>
          <p:nvPr/>
        </p:nvSpPr>
        <p:spPr>
          <a:xfrm rot="0">
            <a:off x="9695696" y="570264"/>
            <a:ext cx="7091112" cy="306704"/>
          </a:xfrm>
          <a:prstGeom prst="rect">
            <a:avLst/>
          </a:prstGeom>
        </p:spPr>
        <p:txBody>
          <a:bodyPr anchor="t" rtlCol="false" tIns="0" lIns="0" bIns="0" rIns="0">
            <a:spAutoFit/>
          </a:bodyPr>
          <a:lstStyle/>
          <a:p>
            <a:pPr algn="r">
              <a:lnSpc>
                <a:spcPts val="2520"/>
              </a:lnSpc>
              <a:spcBef>
                <a:spcPct val="0"/>
              </a:spcBef>
            </a:pPr>
            <a:r>
              <a:rPr lang="en-US" sz="1800" spc="180">
                <a:solidFill>
                  <a:srgbClr val="9F7582"/>
                </a:solidFill>
                <a:latin typeface="Hero Bold"/>
              </a:rPr>
              <a:t>INSTITUT TEKNOLOGI BATAM</a:t>
            </a:r>
          </a:p>
        </p:txBody>
      </p:sp>
      <p:sp>
        <p:nvSpPr>
          <p:cNvPr name="TextBox 20" id="20"/>
          <p:cNvSpPr txBox="true"/>
          <p:nvPr/>
        </p:nvSpPr>
        <p:spPr>
          <a:xfrm rot="0">
            <a:off x="9695696" y="9371932"/>
            <a:ext cx="7091112" cy="306704"/>
          </a:xfrm>
          <a:prstGeom prst="rect">
            <a:avLst/>
          </a:prstGeom>
        </p:spPr>
        <p:txBody>
          <a:bodyPr anchor="t" rtlCol="false" tIns="0" lIns="0" bIns="0" rIns="0">
            <a:spAutoFit/>
          </a:bodyPr>
          <a:lstStyle/>
          <a:p>
            <a:pPr algn="r">
              <a:lnSpc>
                <a:spcPts val="2520"/>
              </a:lnSpc>
              <a:spcBef>
                <a:spcPct val="0"/>
              </a:spcBef>
            </a:pPr>
            <a:r>
              <a:rPr lang="en-US" sz="1800" spc="180">
                <a:solidFill>
                  <a:srgbClr val="9F7582"/>
                </a:solidFill>
                <a:latin typeface="Hero Bold"/>
              </a:rPr>
              <a:t>MET OUR TEAM</a:t>
            </a:r>
          </a:p>
        </p:txBody>
      </p:sp>
      <p:sp>
        <p:nvSpPr>
          <p:cNvPr name="TextBox 21" id="21"/>
          <p:cNvSpPr txBox="true"/>
          <p:nvPr/>
        </p:nvSpPr>
        <p:spPr>
          <a:xfrm rot="0">
            <a:off x="1502721" y="9371932"/>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a:rPr>
              <a:t>02/18</a:t>
            </a:r>
          </a:p>
        </p:txBody>
      </p:sp>
      <p:sp>
        <p:nvSpPr>
          <p:cNvPr name="TextBox 22" id="22"/>
          <p:cNvSpPr txBox="true"/>
          <p:nvPr/>
        </p:nvSpPr>
        <p:spPr>
          <a:xfrm rot="0">
            <a:off x="3104757" y="1280817"/>
            <a:ext cx="12078487" cy="863600"/>
          </a:xfrm>
          <a:prstGeom prst="rect">
            <a:avLst/>
          </a:prstGeom>
        </p:spPr>
        <p:txBody>
          <a:bodyPr anchor="t" rtlCol="false" tIns="0" lIns="0" bIns="0" rIns="0">
            <a:spAutoFit/>
          </a:bodyPr>
          <a:lstStyle/>
          <a:p>
            <a:pPr algn="ctr">
              <a:lnSpc>
                <a:spcPts val="7000"/>
              </a:lnSpc>
              <a:spcBef>
                <a:spcPct val="0"/>
              </a:spcBef>
            </a:pPr>
            <a:r>
              <a:rPr lang="en-US" sz="5000" spc="500">
                <a:solidFill>
                  <a:srgbClr val="73516A"/>
                </a:solidFill>
                <a:latin typeface="Garet Bold"/>
              </a:rPr>
              <a:t> OUR TEAMS</a:t>
            </a:r>
          </a:p>
        </p:txBody>
      </p:sp>
      <p:grpSp>
        <p:nvGrpSpPr>
          <p:cNvPr name="Group 23" id="23"/>
          <p:cNvGrpSpPr/>
          <p:nvPr/>
        </p:nvGrpSpPr>
        <p:grpSpPr>
          <a:xfrm rot="0">
            <a:off x="4981489" y="7333587"/>
            <a:ext cx="4063238" cy="1332299"/>
            <a:chOff x="0" y="0"/>
            <a:chExt cx="5417651" cy="1776399"/>
          </a:xfrm>
        </p:grpSpPr>
        <p:sp>
          <p:nvSpPr>
            <p:cNvPr name="TextBox 24" id="24"/>
            <p:cNvSpPr txBox="true"/>
            <p:nvPr/>
          </p:nvSpPr>
          <p:spPr>
            <a:xfrm rot="0">
              <a:off x="0" y="-38100"/>
              <a:ext cx="5417651" cy="1004993"/>
            </a:xfrm>
            <a:prstGeom prst="rect">
              <a:avLst/>
            </a:prstGeom>
          </p:spPr>
          <p:txBody>
            <a:bodyPr anchor="t" rtlCol="false" tIns="0" lIns="0" bIns="0" rIns="0">
              <a:spAutoFit/>
            </a:bodyPr>
            <a:lstStyle/>
            <a:p>
              <a:pPr algn="ctr">
                <a:lnSpc>
                  <a:spcPts val="3079"/>
                </a:lnSpc>
                <a:spcBef>
                  <a:spcPct val="0"/>
                </a:spcBef>
              </a:pPr>
              <a:r>
                <a:rPr lang="en-US" sz="2199" spc="219">
                  <a:solidFill>
                    <a:srgbClr val="45324E"/>
                  </a:solidFill>
                  <a:latin typeface="Garet"/>
                </a:rPr>
                <a:t>ARMANDO MENDOZA PUTRA</a:t>
              </a:r>
            </a:p>
          </p:txBody>
        </p:sp>
        <p:sp>
          <p:nvSpPr>
            <p:cNvPr name="TextBox 25" id="25"/>
            <p:cNvSpPr txBox="true"/>
            <p:nvPr/>
          </p:nvSpPr>
          <p:spPr>
            <a:xfrm rot="0">
              <a:off x="849738" y="1197702"/>
              <a:ext cx="3718176" cy="578697"/>
            </a:xfrm>
            <a:prstGeom prst="rect">
              <a:avLst/>
            </a:prstGeom>
          </p:spPr>
          <p:txBody>
            <a:bodyPr anchor="t" rtlCol="false" tIns="0" lIns="0" bIns="0" rIns="0">
              <a:spAutoFit/>
            </a:bodyPr>
            <a:lstStyle/>
            <a:p>
              <a:pPr algn="ctr">
                <a:lnSpc>
                  <a:spcPts val="3639"/>
                </a:lnSpc>
                <a:spcBef>
                  <a:spcPct val="0"/>
                </a:spcBef>
              </a:pPr>
              <a:r>
                <a:rPr lang="en-US" sz="2599">
                  <a:solidFill>
                    <a:srgbClr val="45324E"/>
                  </a:solidFill>
                  <a:latin typeface="Garet"/>
                </a:rPr>
                <a:t>2022012</a:t>
              </a:r>
            </a:p>
          </p:txBody>
        </p:sp>
      </p:grpSp>
      <p:grpSp>
        <p:nvGrpSpPr>
          <p:cNvPr name="Group 26" id="26"/>
          <p:cNvGrpSpPr/>
          <p:nvPr/>
        </p:nvGrpSpPr>
        <p:grpSpPr>
          <a:xfrm rot="0">
            <a:off x="859068" y="7246808"/>
            <a:ext cx="3912844" cy="1365320"/>
            <a:chOff x="0" y="0"/>
            <a:chExt cx="5217125" cy="1820426"/>
          </a:xfrm>
        </p:grpSpPr>
        <p:sp>
          <p:nvSpPr>
            <p:cNvPr name="TextBox 27" id="27"/>
            <p:cNvSpPr txBox="true"/>
            <p:nvPr/>
          </p:nvSpPr>
          <p:spPr>
            <a:xfrm rot="0">
              <a:off x="0" y="-38100"/>
              <a:ext cx="5217125" cy="1004993"/>
            </a:xfrm>
            <a:prstGeom prst="rect">
              <a:avLst/>
            </a:prstGeom>
          </p:spPr>
          <p:txBody>
            <a:bodyPr anchor="t" rtlCol="false" tIns="0" lIns="0" bIns="0" rIns="0">
              <a:spAutoFit/>
            </a:bodyPr>
            <a:lstStyle/>
            <a:p>
              <a:pPr algn="ctr">
                <a:lnSpc>
                  <a:spcPts val="3079"/>
                </a:lnSpc>
                <a:spcBef>
                  <a:spcPct val="0"/>
                </a:spcBef>
              </a:pPr>
              <a:r>
                <a:rPr lang="en-US" sz="2199" spc="219">
                  <a:solidFill>
                    <a:srgbClr val="73516A"/>
                  </a:solidFill>
                  <a:latin typeface="Garet"/>
                </a:rPr>
                <a:t>ANDIKA ZAHRAH RAMADHANTI</a:t>
              </a:r>
            </a:p>
          </p:txBody>
        </p:sp>
        <p:sp>
          <p:nvSpPr>
            <p:cNvPr name="TextBox 28" id="28"/>
            <p:cNvSpPr txBox="true"/>
            <p:nvPr/>
          </p:nvSpPr>
          <p:spPr>
            <a:xfrm rot="0">
              <a:off x="818286" y="1197702"/>
              <a:ext cx="3580553" cy="622724"/>
            </a:xfrm>
            <a:prstGeom prst="rect">
              <a:avLst/>
            </a:prstGeom>
          </p:spPr>
          <p:txBody>
            <a:bodyPr anchor="t" rtlCol="false" tIns="0" lIns="0" bIns="0" rIns="0">
              <a:spAutoFit/>
            </a:bodyPr>
            <a:lstStyle/>
            <a:p>
              <a:pPr algn="ctr">
                <a:lnSpc>
                  <a:spcPts val="3919"/>
                </a:lnSpc>
                <a:spcBef>
                  <a:spcPct val="0"/>
                </a:spcBef>
              </a:pPr>
              <a:r>
                <a:rPr lang="en-US" sz="2799">
                  <a:solidFill>
                    <a:srgbClr val="73516A"/>
                  </a:solidFill>
                  <a:latin typeface="Garet"/>
                </a:rPr>
                <a:t>2022029</a:t>
              </a:r>
            </a:p>
          </p:txBody>
        </p:sp>
      </p:grpSp>
      <p:grpSp>
        <p:nvGrpSpPr>
          <p:cNvPr name="Group 29" id="29"/>
          <p:cNvGrpSpPr/>
          <p:nvPr/>
        </p:nvGrpSpPr>
        <p:grpSpPr>
          <a:xfrm rot="0">
            <a:off x="9077211" y="7284057"/>
            <a:ext cx="3912844" cy="1381830"/>
            <a:chOff x="0" y="0"/>
            <a:chExt cx="5217125" cy="1842439"/>
          </a:xfrm>
        </p:grpSpPr>
        <p:sp>
          <p:nvSpPr>
            <p:cNvPr name="TextBox 30" id="30"/>
            <p:cNvSpPr txBox="true"/>
            <p:nvPr/>
          </p:nvSpPr>
          <p:spPr>
            <a:xfrm rot="0">
              <a:off x="0" y="-38100"/>
              <a:ext cx="5217125" cy="1004993"/>
            </a:xfrm>
            <a:prstGeom prst="rect">
              <a:avLst/>
            </a:prstGeom>
          </p:spPr>
          <p:txBody>
            <a:bodyPr anchor="t" rtlCol="false" tIns="0" lIns="0" bIns="0" rIns="0">
              <a:spAutoFit/>
            </a:bodyPr>
            <a:lstStyle/>
            <a:p>
              <a:pPr algn="ctr">
                <a:lnSpc>
                  <a:spcPts val="3079"/>
                </a:lnSpc>
                <a:spcBef>
                  <a:spcPct val="0"/>
                </a:spcBef>
              </a:pPr>
              <a:r>
                <a:rPr lang="en-US" sz="2199" spc="219">
                  <a:solidFill>
                    <a:srgbClr val="9F7582"/>
                  </a:solidFill>
                  <a:latin typeface="Garet Bold"/>
                </a:rPr>
                <a:t>ARVY KURNIA RAMADHAN</a:t>
              </a:r>
            </a:p>
          </p:txBody>
        </p:sp>
        <p:sp>
          <p:nvSpPr>
            <p:cNvPr name="TextBox 31" id="31"/>
            <p:cNvSpPr txBox="true"/>
            <p:nvPr/>
          </p:nvSpPr>
          <p:spPr>
            <a:xfrm rot="0">
              <a:off x="818286" y="1207227"/>
              <a:ext cx="3580553" cy="635213"/>
            </a:xfrm>
            <a:prstGeom prst="rect">
              <a:avLst/>
            </a:prstGeom>
          </p:spPr>
          <p:txBody>
            <a:bodyPr anchor="t" rtlCol="false" tIns="0" lIns="0" bIns="0" rIns="0">
              <a:spAutoFit/>
            </a:bodyPr>
            <a:lstStyle/>
            <a:p>
              <a:pPr algn="ctr">
                <a:lnSpc>
                  <a:spcPts val="4059"/>
                </a:lnSpc>
                <a:spcBef>
                  <a:spcPct val="0"/>
                </a:spcBef>
              </a:pPr>
              <a:r>
                <a:rPr lang="en-US" sz="2899">
                  <a:solidFill>
                    <a:srgbClr val="9F7582"/>
                  </a:solidFill>
                  <a:latin typeface="Garet"/>
                </a:rPr>
                <a:t>2022009</a:t>
              </a:r>
            </a:p>
          </p:txBody>
        </p:sp>
      </p:grpSp>
      <p:grpSp>
        <p:nvGrpSpPr>
          <p:cNvPr name="Group 32" id="32"/>
          <p:cNvGrpSpPr/>
          <p:nvPr/>
        </p:nvGrpSpPr>
        <p:grpSpPr>
          <a:xfrm rot="0">
            <a:off x="13174464" y="7284057"/>
            <a:ext cx="3912844" cy="991305"/>
            <a:chOff x="0" y="0"/>
            <a:chExt cx="5217125" cy="1321739"/>
          </a:xfrm>
        </p:grpSpPr>
        <p:sp>
          <p:nvSpPr>
            <p:cNvPr name="TextBox 33" id="33"/>
            <p:cNvSpPr txBox="true"/>
            <p:nvPr/>
          </p:nvSpPr>
          <p:spPr>
            <a:xfrm rot="0">
              <a:off x="0" y="-38100"/>
              <a:ext cx="5217125" cy="484293"/>
            </a:xfrm>
            <a:prstGeom prst="rect">
              <a:avLst/>
            </a:prstGeom>
          </p:spPr>
          <p:txBody>
            <a:bodyPr anchor="t" rtlCol="false" tIns="0" lIns="0" bIns="0" rIns="0">
              <a:spAutoFit/>
            </a:bodyPr>
            <a:lstStyle/>
            <a:p>
              <a:pPr algn="ctr">
                <a:lnSpc>
                  <a:spcPts val="3079"/>
                </a:lnSpc>
                <a:spcBef>
                  <a:spcPct val="0"/>
                </a:spcBef>
              </a:pPr>
              <a:r>
                <a:rPr lang="en-US" sz="2199" spc="219">
                  <a:solidFill>
                    <a:srgbClr val="73516A"/>
                  </a:solidFill>
                  <a:latin typeface="Garet Bold"/>
                </a:rPr>
                <a:t>JEREMY ANDIKA</a:t>
              </a:r>
            </a:p>
          </p:txBody>
        </p:sp>
        <p:sp>
          <p:nvSpPr>
            <p:cNvPr name="TextBox 34" id="34"/>
            <p:cNvSpPr txBox="true"/>
            <p:nvPr/>
          </p:nvSpPr>
          <p:spPr>
            <a:xfrm rot="0">
              <a:off x="818286" y="686527"/>
              <a:ext cx="3580553" cy="635213"/>
            </a:xfrm>
            <a:prstGeom prst="rect">
              <a:avLst/>
            </a:prstGeom>
          </p:spPr>
          <p:txBody>
            <a:bodyPr anchor="t" rtlCol="false" tIns="0" lIns="0" bIns="0" rIns="0">
              <a:spAutoFit/>
            </a:bodyPr>
            <a:lstStyle/>
            <a:p>
              <a:pPr algn="ctr">
                <a:lnSpc>
                  <a:spcPts val="4059"/>
                </a:lnSpc>
                <a:spcBef>
                  <a:spcPct val="0"/>
                </a:spcBef>
              </a:pPr>
              <a:r>
                <a:rPr lang="en-US" sz="2899">
                  <a:solidFill>
                    <a:srgbClr val="9F7582"/>
                  </a:solidFill>
                  <a:latin typeface="Garet"/>
                </a:rPr>
                <a:t>2022002</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87308" y="657311"/>
            <a:ext cx="170709" cy="170709"/>
          </a:xfrm>
          <a:prstGeom prst="rect">
            <a:avLst/>
          </a:prstGeom>
        </p:spPr>
      </p:pic>
      <p:grpSp>
        <p:nvGrpSpPr>
          <p:cNvPr name="Group 3" id="3"/>
          <p:cNvGrpSpPr/>
          <p:nvPr/>
        </p:nvGrpSpPr>
        <p:grpSpPr>
          <a:xfrm rot="0">
            <a:off x="0" y="0"/>
            <a:ext cx="4265836" cy="10287000"/>
            <a:chOff x="0" y="0"/>
            <a:chExt cx="899718" cy="2169657"/>
          </a:xfrm>
        </p:grpSpPr>
        <p:sp>
          <p:nvSpPr>
            <p:cNvPr name="Freeform 4" id="4"/>
            <p:cNvSpPr/>
            <p:nvPr/>
          </p:nvSpPr>
          <p:spPr>
            <a:xfrm>
              <a:off x="0" y="0"/>
              <a:ext cx="899718" cy="2169657"/>
            </a:xfrm>
            <a:custGeom>
              <a:avLst/>
              <a:gdLst/>
              <a:ahLst/>
              <a:cxnLst/>
              <a:rect r="r" b="b" t="t" l="l"/>
              <a:pathLst>
                <a:path h="2169657" w="899718">
                  <a:moveTo>
                    <a:pt x="0" y="0"/>
                  </a:moveTo>
                  <a:lnTo>
                    <a:pt x="899718" y="0"/>
                  </a:lnTo>
                  <a:lnTo>
                    <a:pt x="899718" y="2169657"/>
                  </a:lnTo>
                  <a:lnTo>
                    <a:pt x="0" y="2169657"/>
                  </a:lnTo>
                  <a:close/>
                </a:path>
              </a:pathLst>
            </a:custGeom>
            <a:solidFill>
              <a:srgbClr val="9F7582"/>
            </a:solidFill>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a:lnSpc>
                  <a:spcPts val="3640"/>
                </a:lnSpc>
              </a:pPr>
            </a:p>
          </p:txBody>
        </p:sp>
      </p:grpSp>
      <p:grpSp>
        <p:nvGrpSpPr>
          <p:cNvPr name="Group 6" id="6"/>
          <p:cNvGrpSpPr/>
          <p:nvPr/>
        </p:nvGrpSpPr>
        <p:grpSpPr>
          <a:xfrm rot="0">
            <a:off x="-531993" y="2913907"/>
            <a:ext cx="6240906" cy="4355190"/>
            <a:chOff x="0" y="0"/>
            <a:chExt cx="8321208" cy="5806920"/>
          </a:xfrm>
        </p:grpSpPr>
        <p:grpSp>
          <p:nvGrpSpPr>
            <p:cNvPr name="Group 7" id="7"/>
            <p:cNvGrpSpPr/>
            <p:nvPr/>
          </p:nvGrpSpPr>
          <p:grpSpPr>
            <a:xfrm rot="0">
              <a:off x="0" y="0"/>
              <a:ext cx="8321208" cy="5806920"/>
              <a:chOff x="0" y="0"/>
              <a:chExt cx="1175305" cy="820182"/>
            </a:xfrm>
          </p:grpSpPr>
          <p:sp>
            <p:nvSpPr>
              <p:cNvPr name="Freeform 8" id="8"/>
              <p:cNvSpPr/>
              <p:nvPr/>
            </p:nvSpPr>
            <p:spPr>
              <a:xfrm>
                <a:off x="179392" y="0"/>
                <a:ext cx="816522" cy="820182"/>
              </a:xfrm>
              <a:custGeom>
                <a:avLst/>
                <a:gdLst/>
                <a:ahLst/>
                <a:cxnLst/>
                <a:rect r="r" b="b" t="t" l="l"/>
                <a:pathLst>
                  <a:path h="820182" w="816522">
                    <a:moveTo>
                      <a:pt x="408261" y="0"/>
                    </a:moveTo>
                    <a:cubicBezTo>
                      <a:pt x="634032" y="1010"/>
                      <a:pt x="816522" y="184318"/>
                      <a:pt x="816522" y="410091"/>
                    </a:cubicBezTo>
                    <a:cubicBezTo>
                      <a:pt x="816522" y="635864"/>
                      <a:pt x="634032" y="819172"/>
                      <a:pt x="408261" y="820182"/>
                    </a:cubicBezTo>
                    <a:cubicBezTo>
                      <a:pt x="182490" y="819172"/>
                      <a:pt x="0" y="635864"/>
                      <a:pt x="0" y="410091"/>
                    </a:cubicBezTo>
                    <a:cubicBezTo>
                      <a:pt x="0" y="184318"/>
                      <a:pt x="182490" y="1010"/>
                      <a:pt x="408261" y="0"/>
                    </a:cubicBezTo>
                    <a:close/>
                  </a:path>
                </a:pathLst>
              </a:custGeom>
              <a:solidFill>
                <a:srgbClr val="9F7582"/>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711"/>
                  </a:lnSpc>
                </a:pPr>
              </a:p>
            </p:txBody>
          </p:sp>
        </p:grpSp>
        <p:sp>
          <p:nvSpPr>
            <p:cNvPr name="TextBox 10" id="10"/>
            <p:cNvSpPr txBox="true"/>
            <p:nvPr/>
          </p:nvSpPr>
          <p:spPr>
            <a:xfrm rot="0">
              <a:off x="1121570" y="1297184"/>
              <a:ext cx="6078069" cy="3126827"/>
            </a:xfrm>
            <a:prstGeom prst="rect">
              <a:avLst/>
            </a:prstGeom>
          </p:spPr>
          <p:txBody>
            <a:bodyPr anchor="t" rtlCol="false" tIns="0" lIns="0" bIns="0" rIns="0">
              <a:spAutoFit/>
            </a:bodyPr>
            <a:lstStyle/>
            <a:p>
              <a:pPr algn="ctr">
                <a:lnSpc>
                  <a:spcPts val="6309"/>
                </a:lnSpc>
                <a:spcBef>
                  <a:spcPct val="0"/>
                </a:spcBef>
              </a:pPr>
              <a:r>
                <a:rPr lang="en-US" sz="4506" spc="450">
                  <a:solidFill>
                    <a:srgbClr val="FAF7F2"/>
                  </a:solidFill>
                  <a:latin typeface="Garet Bold"/>
                </a:rPr>
                <a:t>TABEL SPESIFIKASI PRODUK</a:t>
              </a:r>
            </a:p>
          </p:txBody>
        </p:sp>
      </p:grpSp>
      <p:pic>
        <p:nvPicPr>
          <p:cNvPr name="Picture 11" id="11"/>
          <p:cNvPicPr>
            <a:picLocks noChangeAspect="true"/>
          </p:cNvPicPr>
          <p:nvPr/>
        </p:nvPicPr>
        <p:blipFill>
          <a:blip r:embed="rId4"/>
          <a:srcRect l="0" t="0" r="0" b="0"/>
          <a:stretch>
            <a:fillRect/>
          </a:stretch>
        </p:blipFill>
        <p:spPr>
          <a:xfrm flipH="false" flipV="false" rot="0">
            <a:off x="5940592" y="2377511"/>
            <a:ext cx="11959012" cy="3202140"/>
          </a:xfrm>
          <a:prstGeom prst="rect">
            <a:avLst/>
          </a:prstGeom>
        </p:spPr>
      </p:pic>
      <p:pic>
        <p:nvPicPr>
          <p:cNvPr name="Picture 12" id="12"/>
          <p:cNvPicPr>
            <a:picLocks noChangeAspect="true"/>
          </p:cNvPicPr>
          <p:nvPr/>
        </p:nvPicPr>
        <p:blipFill>
          <a:blip r:embed="rId5"/>
          <a:srcRect l="0" t="0" r="0" b="0"/>
          <a:stretch>
            <a:fillRect/>
          </a:stretch>
        </p:blipFill>
        <p:spPr>
          <a:xfrm flipH="false" flipV="false" rot="0">
            <a:off x="6692066" y="6622232"/>
            <a:ext cx="10094743" cy="3056404"/>
          </a:xfrm>
          <a:prstGeom prst="rect">
            <a:avLst/>
          </a:prstGeom>
        </p:spPr>
      </p:pic>
      <p:sp>
        <p:nvSpPr>
          <p:cNvPr name="TextBox 13" id="13"/>
          <p:cNvSpPr txBox="true"/>
          <p:nvPr/>
        </p:nvSpPr>
        <p:spPr>
          <a:xfrm rot="0">
            <a:off x="9695696" y="570264"/>
            <a:ext cx="7091112" cy="306704"/>
          </a:xfrm>
          <a:prstGeom prst="rect">
            <a:avLst/>
          </a:prstGeom>
        </p:spPr>
        <p:txBody>
          <a:bodyPr anchor="t" rtlCol="false" tIns="0" lIns="0" bIns="0" rIns="0">
            <a:spAutoFit/>
          </a:bodyPr>
          <a:lstStyle/>
          <a:p>
            <a:pPr algn="r">
              <a:lnSpc>
                <a:spcPts val="2520"/>
              </a:lnSpc>
              <a:spcBef>
                <a:spcPct val="0"/>
              </a:spcBef>
            </a:pPr>
            <a:r>
              <a:rPr lang="en-US" sz="1800" spc="180">
                <a:solidFill>
                  <a:srgbClr val="9F7582"/>
                </a:solidFill>
                <a:latin typeface="Hero Bold"/>
              </a:rPr>
              <a:t>INSTITUT TEKNOLOGI BATAM</a:t>
            </a:r>
          </a:p>
        </p:txBody>
      </p:sp>
      <p:sp>
        <p:nvSpPr>
          <p:cNvPr name="TextBox 14" id="14"/>
          <p:cNvSpPr txBox="true"/>
          <p:nvPr/>
        </p:nvSpPr>
        <p:spPr>
          <a:xfrm rot="0">
            <a:off x="8834539" y="1792965"/>
            <a:ext cx="6171119" cy="380678"/>
          </a:xfrm>
          <a:prstGeom prst="rect">
            <a:avLst/>
          </a:prstGeom>
        </p:spPr>
        <p:txBody>
          <a:bodyPr anchor="t" rtlCol="false" tIns="0" lIns="0" bIns="0" rIns="0">
            <a:spAutoFit/>
          </a:bodyPr>
          <a:lstStyle/>
          <a:p>
            <a:pPr algn="ctr">
              <a:lnSpc>
                <a:spcPts val="3167"/>
              </a:lnSpc>
              <a:spcBef>
                <a:spcPct val="0"/>
              </a:spcBef>
            </a:pPr>
            <a:r>
              <a:rPr lang="en-US" sz="2262" spc="226">
                <a:solidFill>
                  <a:srgbClr val="45324E"/>
                </a:solidFill>
                <a:latin typeface="Garet Bold"/>
              </a:rPr>
              <a:t>TABEL1 SPESIFIKASI PRODUK</a:t>
            </a:r>
          </a:p>
        </p:txBody>
      </p:sp>
      <p:sp>
        <p:nvSpPr>
          <p:cNvPr name="TextBox 15" id="15"/>
          <p:cNvSpPr txBox="true"/>
          <p:nvPr/>
        </p:nvSpPr>
        <p:spPr>
          <a:xfrm rot="0">
            <a:off x="9144000" y="6241555"/>
            <a:ext cx="6171119" cy="380678"/>
          </a:xfrm>
          <a:prstGeom prst="rect">
            <a:avLst/>
          </a:prstGeom>
        </p:spPr>
        <p:txBody>
          <a:bodyPr anchor="t" rtlCol="false" tIns="0" lIns="0" bIns="0" rIns="0">
            <a:spAutoFit/>
          </a:bodyPr>
          <a:lstStyle/>
          <a:p>
            <a:pPr algn="r">
              <a:lnSpc>
                <a:spcPts val="3167"/>
              </a:lnSpc>
              <a:spcBef>
                <a:spcPct val="0"/>
              </a:spcBef>
            </a:pPr>
            <a:r>
              <a:rPr lang="en-US" sz="2262" spc="226">
                <a:solidFill>
                  <a:srgbClr val="45324E"/>
                </a:solidFill>
                <a:latin typeface="Garet Bold"/>
              </a:rPr>
              <a:t>TABEL2 KARAKTERISTIK PRODUK</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58482" y="437655"/>
            <a:ext cx="170709" cy="170709"/>
          </a:xfrm>
          <a:prstGeom prst="rect">
            <a:avLst/>
          </a:prstGeom>
        </p:spPr>
      </p:pic>
      <p:grpSp>
        <p:nvGrpSpPr>
          <p:cNvPr name="Group 3" id="3"/>
          <p:cNvGrpSpPr/>
          <p:nvPr/>
        </p:nvGrpSpPr>
        <p:grpSpPr>
          <a:xfrm rot="0">
            <a:off x="14022164" y="0"/>
            <a:ext cx="4265836" cy="10287000"/>
            <a:chOff x="0" y="0"/>
            <a:chExt cx="899718" cy="2169657"/>
          </a:xfrm>
        </p:grpSpPr>
        <p:sp>
          <p:nvSpPr>
            <p:cNvPr name="Freeform 4" id="4"/>
            <p:cNvSpPr/>
            <p:nvPr/>
          </p:nvSpPr>
          <p:spPr>
            <a:xfrm>
              <a:off x="0" y="0"/>
              <a:ext cx="899718" cy="2169657"/>
            </a:xfrm>
            <a:custGeom>
              <a:avLst/>
              <a:gdLst/>
              <a:ahLst/>
              <a:cxnLst/>
              <a:rect r="r" b="b" t="t" l="l"/>
              <a:pathLst>
                <a:path h="2169657" w="899718">
                  <a:moveTo>
                    <a:pt x="0" y="0"/>
                  </a:moveTo>
                  <a:lnTo>
                    <a:pt x="899718" y="0"/>
                  </a:lnTo>
                  <a:lnTo>
                    <a:pt x="899718" y="2169657"/>
                  </a:lnTo>
                  <a:lnTo>
                    <a:pt x="0" y="2169657"/>
                  </a:lnTo>
                  <a:close/>
                </a:path>
              </a:pathLst>
            </a:custGeom>
            <a:solidFill>
              <a:srgbClr val="CB9C9C"/>
            </a:solidFill>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a:lnSpc>
                  <a:spcPts val="3640"/>
                </a:lnSpc>
              </a:pPr>
            </a:p>
          </p:txBody>
        </p:sp>
      </p:grpSp>
      <p:grpSp>
        <p:nvGrpSpPr>
          <p:cNvPr name="Group 6" id="6"/>
          <p:cNvGrpSpPr/>
          <p:nvPr/>
        </p:nvGrpSpPr>
        <p:grpSpPr>
          <a:xfrm rot="0">
            <a:off x="12379938" y="3454298"/>
            <a:ext cx="6262269" cy="3093258"/>
            <a:chOff x="0" y="0"/>
            <a:chExt cx="8349692" cy="4124344"/>
          </a:xfrm>
        </p:grpSpPr>
        <p:grpSp>
          <p:nvGrpSpPr>
            <p:cNvPr name="Group 7" id="7"/>
            <p:cNvGrpSpPr/>
            <p:nvPr/>
          </p:nvGrpSpPr>
          <p:grpSpPr>
            <a:xfrm rot="0">
              <a:off x="0" y="0"/>
              <a:ext cx="8349692" cy="4124344"/>
              <a:chOff x="0" y="0"/>
              <a:chExt cx="1062980" cy="525061"/>
            </a:xfrm>
          </p:grpSpPr>
          <p:sp>
            <p:nvSpPr>
              <p:cNvPr name="Freeform 8" id="8"/>
              <p:cNvSpPr/>
              <p:nvPr/>
            </p:nvSpPr>
            <p:spPr>
              <a:xfrm>
                <a:off x="403255" y="0"/>
                <a:ext cx="256470" cy="525061"/>
              </a:xfrm>
              <a:custGeom>
                <a:avLst/>
                <a:gdLst/>
                <a:ahLst/>
                <a:cxnLst/>
                <a:rect r="r" b="b" t="t" l="l"/>
                <a:pathLst>
                  <a:path h="525061" w="256470">
                    <a:moveTo>
                      <a:pt x="128235" y="0"/>
                    </a:moveTo>
                    <a:lnTo>
                      <a:pt x="128235" y="0"/>
                    </a:lnTo>
                    <a:cubicBezTo>
                      <a:pt x="256470" y="151531"/>
                      <a:pt x="256470" y="373529"/>
                      <a:pt x="128235" y="525061"/>
                    </a:cubicBezTo>
                    <a:cubicBezTo>
                      <a:pt x="0" y="373529"/>
                      <a:pt x="0" y="151531"/>
                      <a:pt x="128235" y="0"/>
                    </a:cubicBezTo>
                    <a:close/>
                  </a:path>
                </a:pathLst>
              </a:custGeom>
              <a:solidFill>
                <a:srgbClr val="CB9C9C"/>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4117"/>
                  </a:lnSpc>
                </a:pPr>
              </a:p>
            </p:txBody>
          </p:sp>
        </p:grpSp>
        <p:sp>
          <p:nvSpPr>
            <p:cNvPr name="TextBox 10" id="10"/>
            <p:cNvSpPr txBox="true"/>
            <p:nvPr/>
          </p:nvSpPr>
          <p:spPr>
            <a:xfrm rot="0">
              <a:off x="1125409" y="1439026"/>
              <a:ext cx="6098874" cy="1151043"/>
            </a:xfrm>
            <a:prstGeom prst="rect">
              <a:avLst/>
            </a:prstGeom>
          </p:spPr>
          <p:txBody>
            <a:bodyPr anchor="t" rtlCol="false" tIns="0" lIns="0" bIns="0" rIns="0">
              <a:spAutoFit/>
            </a:bodyPr>
            <a:lstStyle/>
            <a:p>
              <a:pPr algn="ctr">
                <a:lnSpc>
                  <a:spcPts val="7280"/>
                </a:lnSpc>
                <a:spcBef>
                  <a:spcPct val="0"/>
                </a:spcBef>
              </a:pPr>
              <a:r>
                <a:rPr lang="en-US" sz="5200" spc="520">
                  <a:solidFill>
                    <a:srgbClr val="FAF7F2"/>
                  </a:solidFill>
                  <a:latin typeface="Garet Bold"/>
                </a:rPr>
                <a:t>VERIFIKASI</a:t>
              </a:r>
            </a:p>
          </p:txBody>
        </p:sp>
      </p:grpSp>
      <p:pic>
        <p:nvPicPr>
          <p:cNvPr name="Picture 11" id="11"/>
          <p:cNvPicPr>
            <a:picLocks noChangeAspect="true"/>
          </p:cNvPicPr>
          <p:nvPr/>
        </p:nvPicPr>
        <p:blipFill>
          <a:blip r:embed="rId4"/>
          <a:srcRect l="0" t="0" r="0" b="0"/>
          <a:stretch>
            <a:fillRect/>
          </a:stretch>
        </p:blipFill>
        <p:spPr>
          <a:xfrm flipH="false" flipV="false" rot="0">
            <a:off x="1029983" y="2085501"/>
            <a:ext cx="11087684" cy="2915426"/>
          </a:xfrm>
          <a:prstGeom prst="rect">
            <a:avLst/>
          </a:prstGeom>
        </p:spPr>
      </p:pic>
      <p:pic>
        <p:nvPicPr>
          <p:cNvPr name="Picture 12" id="12"/>
          <p:cNvPicPr>
            <a:picLocks noChangeAspect="true"/>
          </p:cNvPicPr>
          <p:nvPr/>
        </p:nvPicPr>
        <p:blipFill>
          <a:blip r:embed="rId5"/>
          <a:srcRect l="0" t="0" r="0" b="0"/>
          <a:stretch>
            <a:fillRect/>
          </a:stretch>
        </p:blipFill>
        <p:spPr>
          <a:xfrm flipH="false" flipV="false" rot="0">
            <a:off x="1115338" y="6524291"/>
            <a:ext cx="11077682" cy="3288450"/>
          </a:xfrm>
          <a:prstGeom prst="rect">
            <a:avLst/>
          </a:prstGeom>
        </p:spPr>
      </p:pic>
      <p:sp>
        <p:nvSpPr>
          <p:cNvPr name="TextBox 13" id="13"/>
          <p:cNvSpPr txBox="true"/>
          <p:nvPr/>
        </p:nvSpPr>
        <p:spPr>
          <a:xfrm rot="0">
            <a:off x="570274" y="350607"/>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INSTITUT TEKNOLOGI BATAM</a:t>
            </a:r>
          </a:p>
        </p:txBody>
      </p:sp>
      <p:sp>
        <p:nvSpPr>
          <p:cNvPr name="TextBox 14" id="14"/>
          <p:cNvSpPr txBox="true"/>
          <p:nvPr/>
        </p:nvSpPr>
        <p:spPr>
          <a:xfrm rot="0">
            <a:off x="187773" y="952500"/>
            <a:ext cx="7091112" cy="662939"/>
          </a:xfrm>
          <a:prstGeom prst="rect">
            <a:avLst/>
          </a:prstGeom>
        </p:spPr>
        <p:txBody>
          <a:bodyPr anchor="t" rtlCol="false" tIns="0" lIns="0" bIns="0" rIns="0">
            <a:spAutoFit/>
          </a:bodyPr>
          <a:lstStyle/>
          <a:p>
            <a:pPr marL="842016" indent="-421008" lvl="1">
              <a:lnSpc>
                <a:spcPts val="5460"/>
              </a:lnSpc>
              <a:buFont typeface="Arial"/>
              <a:buChar char="•"/>
            </a:pPr>
            <a:r>
              <a:rPr lang="en-US" sz="3900" spc="390">
                <a:solidFill>
                  <a:srgbClr val="73516A"/>
                </a:solidFill>
                <a:latin typeface="Garet Bold"/>
              </a:rPr>
              <a:t>SPESIFIKASI#1</a:t>
            </a:r>
          </a:p>
        </p:txBody>
      </p:sp>
      <p:sp>
        <p:nvSpPr>
          <p:cNvPr name="TextBox 15" id="15"/>
          <p:cNvSpPr txBox="true"/>
          <p:nvPr/>
        </p:nvSpPr>
        <p:spPr>
          <a:xfrm rot="0">
            <a:off x="3028269" y="1558289"/>
            <a:ext cx="7091112" cy="431800"/>
          </a:xfrm>
          <a:prstGeom prst="rect">
            <a:avLst/>
          </a:prstGeom>
        </p:spPr>
        <p:txBody>
          <a:bodyPr anchor="t" rtlCol="false" tIns="0" lIns="0" bIns="0" rIns="0">
            <a:spAutoFit/>
          </a:bodyPr>
          <a:lstStyle/>
          <a:p>
            <a:pPr algn="ctr">
              <a:lnSpc>
                <a:spcPts val="3500"/>
              </a:lnSpc>
              <a:spcBef>
                <a:spcPct val="0"/>
              </a:spcBef>
            </a:pPr>
            <a:r>
              <a:rPr lang="en-US" sz="2500" spc="250">
                <a:solidFill>
                  <a:srgbClr val="9F7582"/>
                </a:solidFill>
                <a:latin typeface="Garet Bold"/>
              </a:rPr>
              <a:t>TABEL VERIFIKASI VERIFIKASI #1</a:t>
            </a:r>
          </a:p>
        </p:txBody>
      </p:sp>
      <p:sp>
        <p:nvSpPr>
          <p:cNvPr name="TextBox 16" id="16"/>
          <p:cNvSpPr txBox="true"/>
          <p:nvPr/>
        </p:nvSpPr>
        <p:spPr>
          <a:xfrm rot="0">
            <a:off x="3108623" y="5997241"/>
            <a:ext cx="7091112" cy="431800"/>
          </a:xfrm>
          <a:prstGeom prst="rect">
            <a:avLst/>
          </a:prstGeom>
        </p:spPr>
        <p:txBody>
          <a:bodyPr anchor="t" rtlCol="false" tIns="0" lIns="0" bIns="0" rIns="0">
            <a:spAutoFit/>
          </a:bodyPr>
          <a:lstStyle/>
          <a:p>
            <a:pPr algn="ctr">
              <a:lnSpc>
                <a:spcPts val="3500"/>
              </a:lnSpc>
              <a:spcBef>
                <a:spcPct val="0"/>
              </a:spcBef>
            </a:pPr>
            <a:r>
              <a:rPr lang="en-US" sz="2500" spc="250">
                <a:solidFill>
                  <a:srgbClr val="9F7582"/>
                </a:solidFill>
                <a:latin typeface="Garet Bold"/>
              </a:rPr>
              <a:t>TABEL VERIFIKASI VERIFIKASI #2</a:t>
            </a:r>
          </a:p>
        </p:txBody>
      </p:sp>
      <p:sp>
        <p:nvSpPr>
          <p:cNvPr name="TextBox 17" id="17"/>
          <p:cNvSpPr txBox="true"/>
          <p:nvPr/>
        </p:nvSpPr>
        <p:spPr>
          <a:xfrm rot="0">
            <a:off x="273127" y="5296202"/>
            <a:ext cx="7091112" cy="662939"/>
          </a:xfrm>
          <a:prstGeom prst="rect">
            <a:avLst/>
          </a:prstGeom>
        </p:spPr>
        <p:txBody>
          <a:bodyPr anchor="t" rtlCol="false" tIns="0" lIns="0" bIns="0" rIns="0">
            <a:spAutoFit/>
          </a:bodyPr>
          <a:lstStyle/>
          <a:p>
            <a:pPr marL="842016" indent="-421008" lvl="1">
              <a:lnSpc>
                <a:spcPts val="5460"/>
              </a:lnSpc>
              <a:buFont typeface="Arial"/>
              <a:buChar char="•"/>
            </a:pPr>
            <a:r>
              <a:rPr lang="en-US" sz="3900" spc="390">
                <a:solidFill>
                  <a:srgbClr val="73516A"/>
                </a:solidFill>
                <a:latin typeface="Garet Bold"/>
              </a:rPr>
              <a:t>SPESIFIKASI#2</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grpSp>
        <p:nvGrpSpPr>
          <p:cNvPr name="Group 2" id="2"/>
          <p:cNvGrpSpPr/>
          <p:nvPr/>
        </p:nvGrpSpPr>
        <p:grpSpPr>
          <a:xfrm rot="0">
            <a:off x="0" y="0"/>
            <a:ext cx="4265836" cy="10287000"/>
            <a:chOff x="0" y="0"/>
            <a:chExt cx="899718" cy="2169657"/>
          </a:xfrm>
        </p:grpSpPr>
        <p:sp>
          <p:nvSpPr>
            <p:cNvPr name="Freeform 3" id="3"/>
            <p:cNvSpPr/>
            <p:nvPr/>
          </p:nvSpPr>
          <p:spPr>
            <a:xfrm>
              <a:off x="0" y="0"/>
              <a:ext cx="899718" cy="2169657"/>
            </a:xfrm>
            <a:custGeom>
              <a:avLst/>
              <a:gdLst/>
              <a:ahLst/>
              <a:cxnLst/>
              <a:rect r="r" b="b" t="t" l="l"/>
              <a:pathLst>
                <a:path h="2169657" w="899718">
                  <a:moveTo>
                    <a:pt x="0" y="0"/>
                  </a:moveTo>
                  <a:lnTo>
                    <a:pt x="899718" y="0"/>
                  </a:lnTo>
                  <a:lnTo>
                    <a:pt x="899718" y="2169657"/>
                  </a:lnTo>
                  <a:lnTo>
                    <a:pt x="0" y="2169657"/>
                  </a:lnTo>
                  <a:close/>
                </a:path>
              </a:pathLst>
            </a:custGeom>
            <a:solidFill>
              <a:srgbClr val="45324E"/>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640"/>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87308" y="657311"/>
            <a:ext cx="170709" cy="170709"/>
          </a:xfrm>
          <a:prstGeom prst="rect">
            <a:avLst/>
          </a:prstGeom>
        </p:spPr>
      </p:pic>
      <p:grpSp>
        <p:nvGrpSpPr>
          <p:cNvPr name="Group 6" id="6"/>
          <p:cNvGrpSpPr/>
          <p:nvPr/>
        </p:nvGrpSpPr>
        <p:grpSpPr>
          <a:xfrm rot="0">
            <a:off x="-745233" y="2749300"/>
            <a:ext cx="5950339" cy="4228276"/>
            <a:chOff x="0" y="0"/>
            <a:chExt cx="7933786" cy="5637701"/>
          </a:xfrm>
        </p:grpSpPr>
        <p:grpSp>
          <p:nvGrpSpPr>
            <p:cNvPr name="Group 7" id="7"/>
            <p:cNvGrpSpPr/>
            <p:nvPr/>
          </p:nvGrpSpPr>
          <p:grpSpPr>
            <a:xfrm rot="0">
              <a:off x="0" y="0"/>
              <a:ext cx="7933786" cy="5637701"/>
              <a:chOff x="0" y="0"/>
              <a:chExt cx="1010032" cy="717722"/>
            </a:xfrm>
          </p:grpSpPr>
          <p:sp>
            <p:nvSpPr>
              <p:cNvPr name="Freeform 8" id="8"/>
              <p:cNvSpPr/>
              <p:nvPr/>
            </p:nvSpPr>
            <p:spPr>
              <a:xfrm>
                <a:off x="289350" y="0"/>
                <a:ext cx="431331" cy="717722"/>
              </a:xfrm>
              <a:custGeom>
                <a:avLst/>
                <a:gdLst/>
                <a:ahLst/>
                <a:cxnLst/>
                <a:rect r="r" b="b" t="t" l="l"/>
                <a:pathLst>
                  <a:path h="717722" w="431331">
                    <a:moveTo>
                      <a:pt x="215666" y="0"/>
                    </a:moveTo>
                    <a:cubicBezTo>
                      <a:pt x="348382" y="70538"/>
                      <a:pt x="431331" y="208564"/>
                      <a:pt x="431331" y="358861"/>
                    </a:cubicBezTo>
                    <a:cubicBezTo>
                      <a:pt x="431331" y="509158"/>
                      <a:pt x="348382" y="647184"/>
                      <a:pt x="215666" y="717722"/>
                    </a:cubicBezTo>
                    <a:cubicBezTo>
                      <a:pt x="82950" y="647184"/>
                      <a:pt x="0" y="509158"/>
                      <a:pt x="0" y="358861"/>
                    </a:cubicBezTo>
                    <a:cubicBezTo>
                      <a:pt x="0" y="208564"/>
                      <a:pt x="82950" y="70538"/>
                      <a:pt x="215666" y="0"/>
                    </a:cubicBezTo>
                    <a:close/>
                  </a:path>
                </a:pathLst>
              </a:custGeom>
              <a:solidFill>
                <a:srgbClr val="45324E"/>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4117"/>
                  </a:lnSpc>
                </a:pPr>
              </a:p>
            </p:txBody>
          </p:sp>
        </p:grpSp>
        <p:sp>
          <p:nvSpPr>
            <p:cNvPr name="TextBox 10" id="10"/>
            <p:cNvSpPr txBox="true"/>
            <p:nvPr/>
          </p:nvSpPr>
          <p:spPr>
            <a:xfrm rot="0">
              <a:off x="1069351" y="1429501"/>
              <a:ext cx="5795083" cy="2673924"/>
            </a:xfrm>
            <a:prstGeom prst="rect">
              <a:avLst/>
            </a:prstGeom>
          </p:spPr>
          <p:txBody>
            <a:bodyPr anchor="t" rtlCol="false" tIns="0" lIns="0" bIns="0" rIns="0">
              <a:spAutoFit/>
            </a:bodyPr>
            <a:lstStyle/>
            <a:p>
              <a:pPr algn="ctr">
                <a:lnSpc>
                  <a:spcPts val="8245"/>
                </a:lnSpc>
                <a:spcBef>
                  <a:spcPct val="0"/>
                </a:spcBef>
              </a:pPr>
              <a:r>
                <a:rPr lang="en-US" sz="5889" spc="588">
                  <a:solidFill>
                    <a:srgbClr val="FAF7F2"/>
                  </a:solidFill>
                  <a:latin typeface="Garet Bold"/>
                </a:rPr>
                <a:t>ANALISIS BIAYA</a:t>
              </a:r>
            </a:p>
          </p:txBody>
        </p:sp>
      </p:grpSp>
      <p:pic>
        <p:nvPicPr>
          <p:cNvPr name="Picture 11" id="11"/>
          <p:cNvPicPr>
            <a:picLocks noChangeAspect="true"/>
          </p:cNvPicPr>
          <p:nvPr/>
        </p:nvPicPr>
        <p:blipFill>
          <a:blip r:embed="rId4"/>
          <a:srcRect l="0" t="0" r="0" b="0"/>
          <a:stretch>
            <a:fillRect/>
          </a:stretch>
        </p:blipFill>
        <p:spPr>
          <a:xfrm flipH="false" flipV="false" rot="0">
            <a:off x="5820276" y="3371662"/>
            <a:ext cx="12227757" cy="5380880"/>
          </a:xfrm>
          <a:prstGeom prst="rect">
            <a:avLst/>
          </a:prstGeom>
        </p:spPr>
      </p:pic>
      <p:sp>
        <p:nvSpPr>
          <p:cNvPr name="TextBox 12" id="12"/>
          <p:cNvSpPr txBox="true"/>
          <p:nvPr/>
        </p:nvSpPr>
        <p:spPr>
          <a:xfrm rot="0">
            <a:off x="9695696" y="570264"/>
            <a:ext cx="7091112" cy="306704"/>
          </a:xfrm>
          <a:prstGeom prst="rect">
            <a:avLst/>
          </a:prstGeom>
        </p:spPr>
        <p:txBody>
          <a:bodyPr anchor="t" rtlCol="false" tIns="0" lIns="0" bIns="0" rIns="0">
            <a:spAutoFit/>
          </a:bodyPr>
          <a:lstStyle/>
          <a:p>
            <a:pPr algn="r">
              <a:lnSpc>
                <a:spcPts val="2520"/>
              </a:lnSpc>
              <a:spcBef>
                <a:spcPct val="0"/>
              </a:spcBef>
            </a:pPr>
            <a:r>
              <a:rPr lang="en-US" sz="1800" spc="180">
                <a:solidFill>
                  <a:srgbClr val="9F7582"/>
                </a:solidFill>
                <a:latin typeface="Hero"/>
              </a:rPr>
              <a:t>INSTITUT TEKNOLOGI BATAM</a:t>
            </a:r>
          </a:p>
        </p:txBody>
      </p:sp>
      <p:sp>
        <p:nvSpPr>
          <p:cNvPr name="TextBox 13" id="13"/>
          <p:cNvSpPr txBox="true"/>
          <p:nvPr/>
        </p:nvSpPr>
        <p:spPr>
          <a:xfrm rot="0">
            <a:off x="4940247" y="1894472"/>
            <a:ext cx="8301006" cy="629919"/>
          </a:xfrm>
          <a:prstGeom prst="rect">
            <a:avLst/>
          </a:prstGeom>
        </p:spPr>
        <p:txBody>
          <a:bodyPr anchor="t" rtlCol="false" tIns="0" lIns="0" bIns="0" rIns="0">
            <a:spAutoFit/>
          </a:bodyPr>
          <a:lstStyle/>
          <a:p>
            <a:pPr marL="798838" indent="-399419" lvl="1">
              <a:lnSpc>
                <a:spcPts val="5180"/>
              </a:lnSpc>
              <a:buFont typeface="Arial"/>
              <a:buChar char="•"/>
            </a:pPr>
            <a:r>
              <a:rPr lang="en-US" sz="3700" spc="370">
                <a:solidFill>
                  <a:srgbClr val="73516A"/>
                </a:solidFill>
                <a:latin typeface="Garet ExtraBold 2"/>
              </a:rPr>
              <a:t>BIAYA PENGEMBANGAN</a:t>
            </a:r>
          </a:p>
        </p:txBody>
      </p:sp>
      <p:sp>
        <p:nvSpPr>
          <p:cNvPr name="TextBox 14" id="14"/>
          <p:cNvSpPr txBox="true"/>
          <p:nvPr/>
        </p:nvSpPr>
        <p:spPr>
          <a:xfrm rot="0">
            <a:off x="8713190" y="2939862"/>
            <a:ext cx="7091112" cy="431800"/>
          </a:xfrm>
          <a:prstGeom prst="rect">
            <a:avLst/>
          </a:prstGeom>
        </p:spPr>
        <p:txBody>
          <a:bodyPr anchor="t" rtlCol="false" tIns="0" lIns="0" bIns="0" rIns="0">
            <a:spAutoFit/>
          </a:bodyPr>
          <a:lstStyle/>
          <a:p>
            <a:pPr algn="ctr">
              <a:lnSpc>
                <a:spcPts val="3500"/>
              </a:lnSpc>
              <a:spcBef>
                <a:spcPct val="0"/>
              </a:spcBef>
            </a:pPr>
            <a:r>
              <a:rPr lang="en-US" sz="2500" spc="250">
                <a:solidFill>
                  <a:srgbClr val="9F7582"/>
                </a:solidFill>
                <a:latin typeface="Garet Bold"/>
              </a:rPr>
              <a:t>TABEL BIAYA PENGEMBANGAN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grpSp>
        <p:nvGrpSpPr>
          <p:cNvPr name="Group 2" id="2"/>
          <p:cNvGrpSpPr/>
          <p:nvPr/>
        </p:nvGrpSpPr>
        <p:grpSpPr>
          <a:xfrm rot="0">
            <a:off x="0" y="0"/>
            <a:ext cx="4265836" cy="10287000"/>
            <a:chOff x="0" y="0"/>
            <a:chExt cx="899718" cy="2169657"/>
          </a:xfrm>
        </p:grpSpPr>
        <p:sp>
          <p:nvSpPr>
            <p:cNvPr name="Freeform 3" id="3"/>
            <p:cNvSpPr/>
            <p:nvPr/>
          </p:nvSpPr>
          <p:spPr>
            <a:xfrm>
              <a:off x="0" y="0"/>
              <a:ext cx="899718" cy="2169657"/>
            </a:xfrm>
            <a:custGeom>
              <a:avLst/>
              <a:gdLst/>
              <a:ahLst/>
              <a:cxnLst/>
              <a:rect r="r" b="b" t="t" l="l"/>
              <a:pathLst>
                <a:path h="2169657" w="899718">
                  <a:moveTo>
                    <a:pt x="0" y="0"/>
                  </a:moveTo>
                  <a:lnTo>
                    <a:pt x="899718" y="0"/>
                  </a:lnTo>
                  <a:lnTo>
                    <a:pt x="899718" y="2169657"/>
                  </a:lnTo>
                  <a:lnTo>
                    <a:pt x="0" y="2169657"/>
                  </a:lnTo>
                  <a:close/>
                </a:path>
              </a:pathLst>
            </a:custGeom>
            <a:solidFill>
              <a:srgbClr val="45324E"/>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640"/>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87308" y="657311"/>
            <a:ext cx="170709" cy="170709"/>
          </a:xfrm>
          <a:prstGeom prst="rect">
            <a:avLst/>
          </a:prstGeom>
        </p:spPr>
      </p:pic>
      <p:grpSp>
        <p:nvGrpSpPr>
          <p:cNvPr name="Group 6" id="6"/>
          <p:cNvGrpSpPr/>
          <p:nvPr/>
        </p:nvGrpSpPr>
        <p:grpSpPr>
          <a:xfrm rot="0">
            <a:off x="-745233" y="2749300"/>
            <a:ext cx="5950339" cy="4228276"/>
            <a:chOff x="0" y="0"/>
            <a:chExt cx="7933786" cy="5637701"/>
          </a:xfrm>
        </p:grpSpPr>
        <p:grpSp>
          <p:nvGrpSpPr>
            <p:cNvPr name="Group 7" id="7"/>
            <p:cNvGrpSpPr/>
            <p:nvPr/>
          </p:nvGrpSpPr>
          <p:grpSpPr>
            <a:xfrm rot="0">
              <a:off x="0" y="0"/>
              <a:ext cx="7933786" cy="5637701"/>
              <a:chOff x="0" y="0"/>
              <a:chExt cx="1010032" cy="717722"/>
            </a:xfrm>
          </p:grpSpPr>
          <p:sp>
            <p:nvSpPr>
              <p:cNvPr name="Freeform 8" id="8"/>
              <p:cNvSpPr/>
              <p:nvPr/>
            </p:nvSpPr>
            <p:spPr>
              <a:xfrm>
                <a:off x="289350" y="0"/>
                <a:ext cx="431331" cy="717722"/>
              </a:xfrm>
              <a:custGeom>
                <a:avLst/>
                <a:gdLst/>
                <a:ahLst/>
                <a:cxnLst/>
                <a:rect r="r" b="b" t="t" l="l"/>
                <a:pathLst>
                  <a:path h="717722" w="431331">
                    <a:moveTo>
                      <a:pt x="215666" y="0"/>
                    </a:moveTo>
                    <a:cubicBezTo>
                      <a:pt x="348382" y="70538"/>
                      <a:pt x="431331" y="208564"/>
                      <a:pt x="431331" y="358861"/>
                    </a:cubicBezTo>
                    <a:cubicBezTo>
                      <a:pt x="431331" y="509158"/>
                      <a:pt x="348382" y="647184"/>
                      <a:pt x="215666" y="717722"/>
                    </a:cubicBezTo>
                    <a:cubicBezTo>
                      <a:pt x="82950" y="647184"/>
                      <a:pt x="0" y="509158"/>
                      <a:pt x="0" y="358861"/>
                    </a:cubicBezTo>
                    <a:cubicBezTo>
                      <a:pt x="0" y="208564"/>
                      <a:pt x="82950" y="70538"/>
                      <a:pt x="215666" y="0"/>
                    </a:cubicBezTo>
                    <a:close/>
                  </a:path>
                </a:pathLst>
              </a:custGeom>
              <a:solidFill>
                <a:srgbClr val="45324E"/>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4117"/>
                  </a:lnSpc>
                </a:pPr>
              </a:p>
            </p:txBody>
          </p:sp>
        </p:grpSp>
        <p:sp>
          <p:nvSpPr>
            <p:cNvPr name="TextBox 10" id="10"/>
            <p:cNvSpPr txBox="true"/>
            <p:nvPr/>
          </p:nvSpPr>
          <p:spPr>
            <a:xfrm rot="0">
              <a:off x="1069351" y="1429501"/>
              <a:ext cx="5795083" cy="2673924"/>
            </a:xfrm>
            <a:prstGeom prst="rect">
              <a:avLst/>
            </a:prstGeom>
          </p:spPr>
          <p:txBody>
            <a:bodyPr anchor="t" rtlCol="false" tIns="0" lIns="0" bIns="0" rIns="0">
              <a:spAutoFit/>
            </a:bodyPr>
            <a:lstStyle/>
            <a:p>
              <a:pPr algn="ctr">
                <a:lnSpc>
                  <a:spcPts val="8245"/>
                </a:lnSpc>
                <a:spcBef>
                  <a:spcPct val="0"/>
                </a:spcBef>
              </a:pPr>
              <a:r>
                <a:rPr lang="en-US" sz="5889" spc="588">
                  <a:solidFill>
                    <a:srgbClr val="FAF7F2"/>
                  </a:solidFill>
                  <a:latin typeface="Garet Bold"/>
                </a:rPr>
                <a:t>ANALISIS BIAYA</a:t>
              </a:r>
            </a:p>
          </p:txBody>
        </p:sp>
      </p:grpSp>
      <p:pic>
        <p:nvPicPr>
          <p:cNvPr name="Picture 11" id="11"/>
          <p:cNvPicPr>
            <a:picLocks noChangeAspect="true"/>
          </p:cNvPicPr>
          <p:nvPr/>
        </p:nvPicPr>
        <p:blipFill>
          <a:blip r:embed="rId4"/>
          <a:srcRect l="0" t="0" r="0" b="0"/>
          <a:stretch>
            <a:fillRect/>
          </a:stretch>
        </p:blipFill>
        <p:spPr>
          <a:xfrm flipH="false" flipV="false" rot="0">
            <a:off x="5820276" y="4274030"/>
            <a:ext cx="12217703" cy="2970971"/>
          </a:xfrm>
          <a:prstGeom prst="rect">
            <a:avLst/>
          </a:prstGeom>
        </p:spPr>
      </p:pic>
      <p:sp>
        <p:nvSpPr>
          <p:cNvPr name="TextBox 12" id="12"/>
          <p:cNvSpPr txBox="true"/>
          <p:nvPr/>
        </p:nvSpPr>
        <p:spPr>
          <a:xfrm rot="0">
            <a:off x="9695696" y="570264"/>
            <a:ext cx="7091112" cy="306704"/>
          </a:xfrm>
          <a:prstGeom prst="rect">
            <a:avLst/>
          </a:prstGeom>
        </p:spPr>
        <p:txBody>
          <a:bodyPr anchor="t" rtlCol="false" tIns="0" lIns="0" bIns="0" rIns="0">
            <a:spAutoFit/>
          </a:bodyPr>
          <a:lstStyle/>
          <a:p>
            <a:pPr algn="r">
              <a:lnSpc>
                <a:spcPts val="2520"/>
              </a:lnSpc>
              <a:spcBef>
                <a:spcPct val="0"/>
              </a:spcBef>
            </a:pPr>
            <a:r>
              <a:rPr lang="en-US" sz="1800" spc="180">
                <a:solidFill>
                  <a:srgbClr val="9F7582"/>
                </a:solidFill>
                <a:latin typeface="Hero"/>
              </a:rPr>
              <a:t>INSTITUT TEKNOLOGI BATAM</a:t>
            </a:r>
          </a:p>
        </p:txBody>
      </p:sp>
      <p:sp>
        <p:nvSpPr>
          <p:cNvPr name="TextBox 13" id="13"/>
          <p:cNvSpPr txBox="true"/>
          <p:nvPr/>
        </p:nvSpPr>
        <p:spPr>
          <a:xfrm rot="0">
            <a:off x="4993497" y="2682625"/>
            <a:ext cx="8301006" cy="629919"/>
          </a:xfrm>
          <a:prstGeom prst="rect">
            <a:avLst/>
          </a:prstGeom>
        </p:spPr>
        <p:txBody>
          <a:bodyPr anchor="t" rtlCol="false" tIns="0" lIns="0" bIns="0" rIns="0">
            <a:spAutoFit/>
          </a:bodyPr>
          <a:lstStyle/>
          <a:p>
            <a:pPr marL="798838" indent="-399419" lvl="1">
              <a:lnSpc>
                <a:spcPts val="5180"/>
              </a:lnSpc>
              <a:buFont typeface="Arial"/>
              <a:buChar char="•"/>
            </a:pPr>
            <a:r>
              <a:rPr lang="en-US" sz="3700" spc="370">
                <a:solidFill>
                  <a:srgbClr val="73516A"/>
                </a:solidFill>
                <a:latin typeface="Garet ExtraBold 2"/>
              </a:rPr>
              <a:t>BIAYA PRODUKSI</a:t>
            </a:r>
          </a:p>
        </p:txBody>
      </p:sp>
      <p:sp>
        <p:nvSpPr>
          <p:cNvPr name="TextBox 14" id="14"/>
          <p:cNvSpPr txBox="true"/>
          <p:nvPr/>
        </p:nvSpPr>
        <p:spPr>
          <a:xfrm rot="0">
            <a:off x="8803427" y="3842231"/>
            <a:ext cx="7091112" cy="431800"/>
          </a:xfrm>
          <a:prstGeom prst="rect">
            <a:avLst/>
          </a:prstGeom>
        </p:spPr>
        <p:txBody>
          <a:bodyPr anchor="t" rtlCol="false" tIns="0" lIns="0" bIns="0" rIns="0">
            <a:spAutoFit/>
          </a:bodyPr>
          <a:lstStyle/>
          <a:p>
            <a:pPr algn="ctr">
              <a:lnSpc>
                <a:spcPts val="3500"/>
              </a:lnSpc>
              <a:spcBef>
                <a:spcPct val="0"/>
              </a:spcBef>
            </a:pPr>
            <a:r>
              <a:rPr lang="en-US" sz="2500" spc="250">
                <a:solidFill>
                  <a:srgbClr val="9F7582"/>
                </a:solidFill>
                <a:latin typeface="Garet Bold"/>
              </a:rPr>
              <a:t>TABEL BIAYA PRODUKSI</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88" t="0" r="0" b="363"/>
          <a:stretch>
            <a:fillRect/>
          </a:stretch>
        </p:blipFill>
        <p:spPr>
          <a:xfrm flipH="false" flipV="false" rot="0">
            <a:off x="-327875" y="-6193799"/>
            <a:ext cx="18943749" cy="19376399"/>
          </a:xfrm>
          <a:prstGeom prst="rect">
            <a:avLst/>
          </a:prstGeom>
        </p:spPr>
      </p:pic>
      <p:sp>
        <p:nvSpPr>
          <p:cNvPr name="TextBox 3" id="3"/>
          <p:cNvSpPr txBox="true"/>
          <p:nvPr/>
        </p:nvSpPr>
        <p:spPr>
          <a:xfrm rot="0">
            <a:off x="5598444" y="8951596"/>
            <a:ext cx="7091112" cy="306704"/>
          </a:xfrm>
          <a:prstGeom prst="rect">
            <a:avLst/>
          </a:prstGeom>
        </p:spPr>
        <p:txBody>
          <a:bodyPr anchor="t" rtlCol="false" tIns="0" lIns="0" bIns="0" rIns="0">
            <a:spAutoFit/>
          </a:bodyPr>
          <a:lstStyle/>
          <a:p>
            <a:pPr algn="ctr">
              <a:lnSpc>
                <a:spcPts val="2520"/>
              </a:lnSpc>
              <a:spcBef>
                <a:spcPct val="0"/>
              </a:spcBef>
            </a:pPr>
            <a:r>
              <a:rPr lang="en-US" sz="1800" spc="180">
                <a:solidFill>
                  <a:srgbClr val="9F7582"/>
                </a:solidFill>
                <a:latin typeface="Hero Bold"/>
              </a:rPr>
              <a:t>INSTITUT TEKNOLOGI BATAM</a:t>
            </a:r>
          </a:p>
        </p:txBody>
      </p:sp>
      <p:sp>
        <p:nvSpPr>
          <p:cNvPr name="AutoShape 4" id="4"/>
          <p:cNvSpPr/>
          <p:nvPr/>
        </p:nvSpPr>
        <p:spPr>
          <a:xfrm rot="0">
            <a:off x="4075752" y="9123998"/>
            <a:ext cx="2980368" cy="0"/>
          </a:xfrm>
          <a:prstGeom prst="line">
            <a:avLst/>
          </a:prstGeom>
          <a:ln cap="flat" w="47625">
            <a:solidFill>
              <a:srgbClr val="D5CAB8"/>
            </a:solidFill>
            <a:prstDash val="solid"/>
            <a:headEnd type="none" len="sm" w="sm"/>
            <a:tailEnd type="diamond" len="lg" w="lg"/>
          </a:ln>
        </p:spPr>
      </p:sp>
      <p:sp>
        <p:nvSpPr>
          <p:cNvPr name="AutoShape 5" id="5"/>
          <p:cNvSpPr/>
          <p:nvPr/>
        </p:nvSpPr>
        <p:spPr>
          <a:xfrm rot="0">
            <a:off x="11231880" y="9123998"/>
            <a:ext cx="2980368" cy="0"/>
          </a:xfrm>
          <a:prstGeom prst="line">
            <a:avLst/>
          </a:prstGeom>
          <a:ln cap="flat" w="47625">
            <a:solidFill>
              <a:srgbClr val="D5CAB8"/>
            </a:solidFill>
            <a:prstDash val="solid"/>
            <a:headEnd type="diamond" len="lg" w="lg"/>
            <a:tailEnd type="none" len="sm" w="sm"/>
          </a:ln>
        </p:spPr>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964734" y="3213792"/>
            <a:ext cx="2358533" cy="1929708"/>
          </a:xfrm>
          <a:prstGeom prst="rect">
            <a:avLst/>
          </a:prstGeom>
        </p:spPr>
      </p:pic>
      <p:sp>
        <p:nvSpPr>
          <p:cNvPr name="TextBox 7" id="7"/>
          <p:cNvSpPr txBox="true"/>
          <p:nvPr/>
        </p:nvSpPr>
        <p:spPr>
          <a:xfrm rot="0">
            <a:off x="4075752" y="5373635"/>
            <a:ext cx="10136496" cy="1207351"/>
          </a:xfrm>
          <a:prstGeom prst="rect">
            <a:avLst/>
          </a:prstGeom>
        </p:spPr>
        <p:txBody>
          <a:bodyPr anchor="t" rtlCol="false" tIns="0" lIns="0" bIns="0" rIns="0">
            <a:spAutoFit/>
          </a:bodyPr>
          <a:lstStyle/>
          <a:p>
            <a:pPr algn="ctr">
              <a:lnSpc>
                <a:spcPts val="9995"/>
              </a:lnSpc>
              <a:spcBef>
                <a:spcPct val="0"/>
              </a:spcBef>
            </a:pPr>
            <a:r>
              <a:rPr lang="en-US" sz="7139" spc="713">
                <a:solidFill>
                  <a:srgbClr val="45324E"/>
                </a:solidFill>
                <a:latin typeface="Garet Bold"/>
              </a:rPr>
              <a:t>KONSEP SISTEM</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983" y="657311"/>
            <a:ext cx="170709" cy="17070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983" y="9458980"/>
            <a:ext cx="170709" cy="170709"/>
          </a:xfrm>
          <a:prstGeom prst="rect">
            <a:avLst/>
          </a:prstGeom>
        </p:spPr>
      </p:pic>
      <p:sp>
        <p:nvSpPr>
          <p:cNvPr name="TextBox 4" id="4"/>
          <p:cNvSpPr txBox="true"/>
          <p:nvPr/>
        </p:nvSpPr>
        <p:spPr>
          <a:xfrm rot="0">
            <a:off x="1028700" y="2304978"/>
            <a:ext cx="9351433" cy="6007100"/>
          </a:xfrm>
          <a:prstGeom prst="rect">
            <a:avLst/>
          </a:prstGeom>
        </p:spPr>
        <p:txBody>
          <a:bodyPr anchor="t" rtlCol="false" tIns="0" lIns="0" bIns="0" rIns="0">
            <a:spAutoFit/>
          </a:bodyPr>
          <a:lstStyle/>
          <a:p>
            <a:pPr algn="just">
              <a:lnSpc>
                <a:spcPts val="4000"/>
              </a:lnSpc>
            </a:pPr>
            <a:r>
              <a:rPr lang="en-US" sz="2000">
                <a:solidFill>
                  <a:srgbClr val="45324E"/>
                </a:solidFill>
                <a:latin typeface="Garet Bold"/>
              </a:rPr>
              <a:t>Arsitektur utama sistem NFT Hidroponik </a:t>
            </a:r>
          </a:p>
          <a:p>
            <a:pPr algn="just">
              <a:lnSpc>
                <a:spcPts val="4000"/>
              </a:lnSpc>
            </a:pPr>
            <a:r>
              <a:rPr lang="en-US" sz="2000">
                <a:solidFill>
                  <a:srgbClr val="45324E"/>
                </a:solidFill>
                <a:latin typeface="Garet"/>
              </a:rPr>
              <a:t>Konsep dasar sistem NFT Hidroponik adalah suatu metode budidaya tanaman dengan akar tanaman yang tumbuh di dangkal dan bersirkulasi lapisan hara, sehingga tanaman dapat memperoleh cukup air, unsur hara dan oksigen. </a:t>
            </a:r>
          </a:p>
          <a:p>
            <a:pPr algn="just">
              <a:lnSpc>
                <a:spcPts val="4000"/>
              </a:lnSpc>
            </a:pPr>
            <a:r>
              <a:rPr lang="en-US" sz="2000">
                <a:solidFill>
                  <a:srgbClr val="45324E"/>
                </a:solidFill>
                <a:latin typeface="Garet Bold"/>
              </a:rPr>
              <a:t>Interaksi dengan pengguna</a:t>
            </a:r>
          </a:p>
          <a:p>
            <a:pPr algn="just">
              <a:lnSpc>
                <a:spcPts val="4000"/>
              </a:lnSpc>
            </a:pPr>
            <a:r>
              <a:rPr lang="en-US" sz="2000">
                <a:solidFill>
                  <a:srgbClr val="45324E"/>
                </a:solidFill>
                <a:latin typeface="Garet"/>
              </a:rPr>
              <a:t>Cara ini bekerja dengan mengandalkan sirkulasi air yang di pompa secara terus menerus dari reservoir. ketebalan atau kedalaman aliran arus setidaknya harus menyentuh kedalaman 2-3mm secara terus menerus selama 24 jam dengan mengandalkan gaya grafitasi untuk mengalirkan air dalam pipa paralon yang memiliki kemiringan sekitar 5 persen.</a:t>
            </a:r>
          </a:p>
        </p:txBody>
      </p:sp>
      <p:sp>
        <p:nvSpPr>
          <p:cNvPr name="TextBox 5" id="5"/>
          <p:cNvSpPr txBox="true"/>
          <p:nvPr/>
        </p:nvSpPr>
        <p:spPr>
          <a:xfrm rot="0">
            <a:off x="1502721" y="570264"/>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KELOMPOK 1 | MANAJEMEN PROYEK</a:t>
            </a:r>
          </a:p>
        </p:txBody>
      </p:sp>
      <p:sp>
        <p:nvSpPr>
          <p:cNvPr name="TextBox 6" id="6"/>
          <p:cNvSpPr txBox="true"/>
          <p:nvPr/>
        </p:nvSpPr>
        <p:spPr>
          <a:xfrm rot="0">
            <a:off x="1502721" y="9371932"/>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04/18</a:t>
            </a:r>
          </a:p>
        </p:txBody>
      </p:sp>
      <p:sp>
        <p:nvSpPr>
          <p:cNvPr name="TextBox 7" id="7"/>
          <p:cNvSpPr txBox="true"/>
          <p:nvPr/>
        </p:nvSpPr>
        <p:spPr>
          <a:xfrm rot="0">
            <a:off x="1029983" y="1373717"/>
            <a:ext cx="7091112" cy="514350"/>
          </a:xfrm>
          <a:prstGeom prst="rect">
            <a:avLst/>
          </a:prstGeom>
        </p:spPr>
        <p:txBody>
          <a:bodyPr anchor="t" rtlCol="false" tIns="0" lIns="0" bIns="0" rIns="0">
            <a:spAutoFit/>
          </a:bodyPr>
          <a:lstStyle/>
          <a:p>
            <a:pPr>
              <a:lnSpc>
                <a:spcPts val="4200"/>
              </a:lnSpc>
              <a:spcBef>
                <a:spcPct val="0"/>
              </a:spcBef>
            </a:pPr>
            <a:r>
              <a:rPr lang="en-US" sz="3000" spc="300">
                <a:solidFill>
                  <a:srgbClr val="73516A"/>
                </a:solidFill>
                <a:latin typeface="Garet Bold"/>
              </a:rPr>
              <a:t>PILIHAN SISTEM</a:t>
            </a:r>
          </a:p>
        </p:txBody>
      </p:sp>
      <p:pic>
        <p:nvPicPr>
          <p:cNvPr name="Picture 8" id="8"/>
          <p:cNvPicPr>
            <a:picLocks noChangeAspect="true"/>
          </p:cNvPicPr>
          <p:nvPr/>
        </p:nvPicPr>
        <p:blipFill>
          <a:blip r:embed="rId4"/>
          <a:srcRect l="0" t="0" r="0" b="0"/>
          <a:stretch>
            <a:fillRect/>
          </a:stretch>
        </p:blipFill>
        <p:spPr>
          <a:xfrm flipH="false" flipV="false" rot="0">
            <a:off x="11132704" y="2457378"/>
            <a:ext cx="6126596" cy="3829122"/>
          </a:xfrm>
          <a:prstGeom prst="rect">
            <a:avLst/>
          </a:prstGeom>
        </p:spPr>
      </p:pic>
      <p:sp>
        <p:nvSpPr>
          <p:cNvPr name="TextBox 9" id="9"/>
          <p:cNvSpPr txBox="true"/>
          <p:nvPr/>
        </p:nvSpPr>
        <p:spPr>
          <a:xfrm rot="0">
            <a:off x="12981035" y="6347811"/>
            <a:ext cx="2916767" cy="454025"/>
          </a:xfrm>
          <a:prstGeom prst="rect">
            <a:avLst/>
          </a:prstGeom>
        </p:spPr>
        <p:txBody>
          <a:bodyPr anchor="t" rtlCol="false" tIns="0" lIns="0" bIns="0" rIns="0">
            <a:spAutoFit/>
          </a:bodyPr>
          <a:lstStyle/>
          <a:p>
            <a:pPr algn="just">
              <a:lnSpc>
                <a:spcPts val="4000"/>
              </a:lnSpc>
            </a:pPr>
            <a:r>
              <a:rPr lang="en-US" sz="2000">
                <a:solidFill>
                  <a:srgbClr val="45324E"/>
                </a:solidFill>
                <a:latin typeface="Garet Bold"/>
              </a:rPr>
              <a:t>Algoritma Utama</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983" y="657311"/>
            <a:ext cx="170709" cy="17070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983" y="9458980"/>
            <a:ext cx="170709" cy="170709"/>
          </a:xfrm>
          <a:prstGeom prst="rect">
            <a:avLst/>
          </a:prstGeom>
        </p:spPr>
      </p:pic>
      <p:sp>
        <p:nvSpPr>
          <p:cNvPr name="TextBox 4" id="4"/>
          <p:cNvSpPr txBox="true"/>
          <p:nvPr/>
        </p:nvSpPr>
        <p:spPr>
          <a:xfrm rot="0">
            <a:off x="1028700" y="2248958"/>
            <a:ext cx="4919133" cy="3482975"/>
          </a:xfrm>
          <a:prstGeom prst="rect">
            <a:avLst/>
          </a:prstGeom>
        </p:spPr>
        <p:txBody>
          <a:bodyPr anchor="t" rtlCol="false" tIns="0" lIns="0" bIns="0" rIns="0">
            <a:spAutoFit/>
          </a:bodyPr>
          <a:lstStyle/>
          <a:p>
            <a:pPr algn="just">
              <a:lnSpc>
                <a:spcPts val="4000"/>
              </a:lnSpc>
            </a:pPr>
            <a:r>
              <a:rPr lang="en-US" sz="2000">
                <a:solidFill>
                  <a:srgbClr val="45324E"/>
                </a:solidFill>
                <a:latin typeface="Garet Bold"/>
              </a:rPr>
              <a:t>Kriteria</a:t>
            </a:r>
          </a:p>
          <a:p>
            <a:pPr algn="just">
              <a:lnSpc>
                <a:spcPts val="4000"/>
              </a:lnSpc>
            </a:pPr>
            <a:r>
              <a:rPr lang="en-US" sz="2000">
                <a:solidFill>
                  <a:srgbClr val="45324E"/>
                </a:solidFill>
                <a:latin typeface="Garet"/>
              </a:rPr>
              <a:t>Kriteria yang harus dipenuhi yaitu :</a:t>
            </a:r>
          </a:p>
          <a:p>
            <a:pPr algn="just" marL="431801" indent="-215900" lvl="1">
              <a:lnSpc>
                <a:spcPts val="4000"/>
              </a:lnSpc>
              <a:buFont typeface="Arial"/>
              <a:buChar char="•"/>
            </a:pPr>
            <a:r>
              <a:rPr lang="en-US" sz="2000">
                <a:solidFill>
                  <a:srgbClr val="45324E"/>
                </a:solidFill>
                <a:latin typeface="Garet"/>
              </a:rPr>
              <a:t>Pemilihan Bibit</a:t>
            </a:r>
          </a:p>
          <a:p>
            <a:pPr algn="just" marL="431801" indent="-215900" lvl="1">
              <a:lnSpc>
                <a:spcPts val="4000"/>
              </a:lnSpc>
              <a:buFont typeface="Arial"/>
              <a:buChar char="•"/>
            </a:pPr>
            <a:r>
              <a:rPr lang="en-US" sz="2000">
                <a:solidFill>
                  <a:srgbClr val="45324E"/>
                </a:solidFill>
                <a:latin typeface="Garet"/>
              </a:rPr>
              <a:t>Persiapan Media Tanam</a:t>
            </a:r>
          </a:p>
          <a:p>
            <a:pPr algn="just" marL="431801" indent="-215900" lvl="1">
              <a:lnSpc>
                <a:spcPts val="4000"/>
              </a:lnSpc>
              <a:buFont typeface="Arial"/>
              <a:buChar char="•"/>
            </a:pPr>
            <a:r>
              <a:rPr lang="en-US" sz="2000">
                <a:solidFill>
                  <a:srgbClr val="45324E"/>
                </a:solidFill>
                <a:latin typeface="Garet"/>
              </a:rPr>
              <a:t>Persiapan Waduk Nutrisi</a:t>
            </a:r>
          </a:p>
          <a:p>
            <a:pPr algn="just" marL="431801" indent="-215900" lvl="1">
              <a:lnSpc>
                <a:spcPts val="4000"/>
              </a:lnSpc>
              <a:buFont typeface="Arial"/>
              <a:buChar char="•"/>
            </a:pPr>
            <a:r>
              <a:rPr lang="en-US" sz="2000">
                <a:solidFill>
                  <a:srgbClr val="45324E"/>
                </a:solidFill>
                <a:latin typeface="Garet"/>
              </a:rPr>
              <a:t>Pembibitan</a:t>
            </a:r>
          </a:p>
          <a:p>
            <a:pPr algn="just">
              <a:lnSpc>
                <a:spcPts val="4000"/>
              </a:lnSpc>
            </a:pPr>
          </a:p>
        </p:txBody>
      </p:sp>
      <p:sp>
        <p:nvSpPr>
          <p:cNvPr name="TextBox 5" id="5"/>
          <p:cNvSpPr txBox="true"/>
          <p:nvPr/>
        </p:nvSpPr>
        <p:spPr>
          <a:xfrm rot="0">
            <a:off x="1502721" y="570264"/>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KELOMPOK 1 | MANAJEMEN PROYEK</a:t>
            </a:r>
          </a:p>
        </p:txBody>
      </p:sp>
      <p:sp>
        <p:nvSpPr>
          <p:cNvPr name="TextBox 6" id="6"/>
          <p:cNvSpPr txBox="true"/>
          <p:nvPr/>
        </p:nvSpPr>
        <p:spPr>
          <a:xfrm rot="0">
            <a:off x="1502721" y="9371932"/>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04/18</a:t>
            </a:r>
          </a:p>
        </p:txBody>
      </p:sp>
      <p:sp>
        <p:nvSpPr>
          <p:cNvPr name="TextBox 7" id="7"/>
          <p:cNvSpPr txBox="true"/>
          <p:nvPr/>
        </p:nvSpPr>
        <p:spPr>
          <a:xfrm rot="0">
            <a:off x="1029983" y="1310217"/>
            <a:ext cx="7091112" cy="514350"/>
          </a:xfrm>
          <a:prstGeom prst="rect">
            <a:avLst/>
          </a:prstGeom>
        </p:spPr>
        <p:txBody>
          <a:bodyPr anchor="t" rtlCol="false" tIns="0" lIns="0" bIns="0" rIns="0">
            <a:spAutoFit/>
          </a:bodyPr>
          <a:lstStyle/>
          <a:p>
            <a:pPr>
              <a:lnSpc>
                <a:spcPts val="4200"/>
              </a:lnSpc>
              <a:spcBef>
                <a:spcPct val="0"/>
              </a:spcBef>
            </a:pPr>
            <a:r>
              <a:rPr lang="en-US" sz="3000" spc="300">
                <a:solidFill>
                  <a:srgbClr val="73516A"/>
                </a:solidFill>
                <a:latin typeface="Garet Bold"/>
              </a:rPr>
              <a:t>ANALISIS</a:t>
            </a:r>
          </a:p>
        </p:txBody>
      </p:sp>
      <p:sp>
        <p:nvSpPr>
          <p:cNvPr name="TextBox 8" id="8"/>
          <p:cNvSpPr txBox="true"/>
          <p:nvPr/>
        </p:nvSpPr>
        <p:spPr>
          <a:xfrm rot="0">
            <a:off x="5947833" y="2147358"/>
            <a:ext cx="11311467" cy="6007100"/>
          </a:xfrm>
          <a:prstGeom prst="rect">
            <a:avLst/>
          </a:prstGeom>
        </p:spPr>
        <p:txBody>
          <a:bodyPr anchor="t" rtlCol="false" tIns="0" lIns="0" bIns="0" rIns="0">
            <a:spAutoFit/>
          </a:bodyPr>
          <a:lstStyle/>
          <a:p>
            <a:pPr algn="just">
              <a:lnSpc>
                <a:spcPts val="4000"/>
              </a:lnSpc>
            </a:pPr>
            <a:r>
              <a:rPr lang="en-US" sz="2000" spc="200">
                <a:solidFill>
                  <a:srgbClr val="000000"/>
                </a:solidFill>
                <a:latin typeface="Garet Bold"/>
              </a:rPr>
              <a:t>Analisis Konsep</a:t>
            </a:r>
          </a:p>
          <a:p>
            <a:pPr algn="just">
              <a:lnSpc>
                <a:spcPts val="4000"/>
              </a:lnSpc>
            </a:pPr>
            <a:r>
              <a:rPr lang="en-US" sz="2000" spc="200">
                <a:solidFill>
                  <a:srgbClr val="000000"/>
                </a:solidFill>
                <a:latin typeface="Garet"/>
              </a:rPr>
              <a:t>Analisis konsep sistem sesuai dengan kriteria yaitu :</a:t>
            </a:r>
          </a:p>
          <a:p>
            <a:pPr algn="just" marL="431801" indent="-215900" lvl="1">
              <a:lnSpc>
                <a:spcPts val="4000"/>
              </a:lnSpc>
              <a:buFont typeface="Arial"/>
              <a:buChar char="•"/>
            </a:pPr>
            <a:r>
              <a:rPr lang="en-US" sz="2000" spc="200">
                <a:solidFill>
                  <a:srgbClr val="000000"/>
                </a:solidFill>
                <a:latin typeface="Garet"/>
              </a:rPr>
              <a:t>Bibit yang berkualitas unggul akan menjadi syarat utama untuk mendapatkan hasil panen yang memuaskan.</a:t>
            </a:r>
          </a:p>
          <a:p>
            <a:pPr algn="just" marL="431801" indent="-215900" lvl="1">
              <a:lnSpc>
                <a:spcPts val="4000"/>
              </a:lnSpc>
              <a:buFont typeface="Arial"/>
              <a:buChar char="•"/>
            </a:pPr>
            <a:r>
              <a:rPr lang="en-US" sz="2000" spc="200">
                <a:solidFill>
                  <a:srgbClr val="000000"/>
                </a:solidFill>
                <a:latin typeface="Garet"/>
              </a:rPr>
              <a:t>Media tanam yang umumnya digunakan untuk menanam Pak coy dengan sistem hidroponik adalah rockwool, perlite, vermicullite, dan pasir.</a:t>
            </a:r>
          </a:p>
          <a:p>
            <a:pPr algn="just" marL="431801" indent="-215900" lvl="1">
              <a:lnSpc>
                <a:spcPts val="4000"/>
              </a:lnSpc>
              <a:buFont typeface="Arial"/>
              <a:buChar char="•"/>
            </a:pPr>
            <a:r>
              <a:rPr lang="en-US" sz="2000" spc="200">
                <a:solidFill>
                  <a:srgbClr val="000000"/>
                </a:solidFill>
                <a:latin typeface="Garet"/>
              </a:rPr>
              <a:t>Menyiapkan sebuah wadah plastik yang memiliki kedalaman minimal 20cm kemudian pompa dan selang khusus untuk akuarium</a:t>
            </a:r>
          </a:p>
          <a:p>
            <a:pPr algn="just" marL="431801" indent="-215900" lvl="1">
              <a:lnSpc>
                <a:spcPts val="4000"/>
              </a:lnSpc>
              <a:buFont typeface="Arial"/>
              <a:buChar char="•"/>
            </a:pPr>
            <a:r>
              <a:rPr lang="en-US" sz="2000" spc="200">
                <a:solidFill>
                  <a:srgbClr val="000000"/>
                </a:solidFill>
                <a:latin typeface="Garet"/>
              </a:rPr>
              <a:t>Sebelum di tanak, benih Pak coy harus disemai terlebih dahluh di wadah baki semai dengan menggunakan media tanam berupa rockwool.</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88" t="0" r="0" b="363"/>
          <a:stretch>
            <a:fillRect/>
          </a:stretch>
        </p:blipFill>
        <p:spPr>
          <a:xfrm flipH="false" flipV="false" rot="0">
            <a:off x="-327875" y="-6193799"/>
            <a:ext cx="18943749" cy="19376399"/>
          </a:xfrm>
          <a:prstGeom prst="rect">
            <a:avLst/>
          </a:prstGeom>
        </p:spPr>
      </p:pic>
      <p:sp>
        <p:nvSpPr>
          <p:cNvPr name="TextBox 3" id="3"/>
          <p:cNvSpPr txBox="true"/>
          <p:nvPr/>
        </p:nvSpPr>
        <p:spPr>
          <a:xfrm rot="0">
            <a:off x="5598444" y="8951596"/>
            <a:ext cx="7091112" cy="306704"/>
          </a:xfrm>
          <a:prstGeom prst="rect">
            <a:avLst/>
          </a:prstGeom>
        </p:spPr>
        <p:txBody>
          <a:bodyPr anchor="t" rtlCol="false" tIns="0" lIns="0" bIns="0" rIns="0">
            <a:spAutoFit/>
          </a:bodyPr>
          <a:lstStyle/>
          <a:p>
            <a:pPr algn="ctr">
              <a:lnSpc>
                <a:spcPts val="2520"/>
              </a:lnSpc>
              <a:spcBef>
                <a:spcPct val="0"/>
              </a:spcBef>
            </a:pPr>
            <a:r>
              <a:rPr lang="en-US" sz="1800" spc="180">
                <a:solidFill>
                  <a:srgbClr val="9F7582"/>
                </a:solidFill>
                <a:latin typeface="Hero Bold"/>
              </a:rPr>
              <a:t>INSTITUT TEKNOLOGI BATAM</a:t>
            </a:r>
          </a:p>
        </p:txBody>
      </p:sp>
      <p:sp>
        <p:nvSpPr>
          <p:cNvPr name="AutoShape 4" id="4"/>
          <p:cNvSpPr/>
          <p:nvPr/>
        </p:nvSpPr>
        <p:spPr>
          <a:xfrm rot="0">
            <a:off x="4075752" y="9123998"/>
            <a:ext cx="2980368" cy="0"/>
          </a:xfrm>
          <a:prstGeom prst="line">
            <a:avLst/>
          </a:prstGeom>
          <a:ln cap="flat" w="47625">
            <a:solidFill>
              <a:srgbClr val="D5CAB8"/>
            </a:solidFill>
            <a:prstDash val="solid"/>
            <a:headEnd type="none" len="sm" w="sm"/>
            <a:tailEnd type="diamond" len="lg" w="lg"/>
          </a:ln>
        </p:spPr>
      </p:sp>
      <p:sp>
        <p:nvSpPr>
          <p:cNvPr name="AutoShape 5" id="5"/>
          <p:cNvSpPr/>
          <p:nvPr/>
        </p:nvSpPr>
        <p:spPr>
          <a:xfrm rot="0">
            <a:off x="11231880" y="9123998"/>
            <a:ext cx="2980368" cy="0"/>
          </a:xfrm>
          <a:prstGeom prst="line">
            <a:avLst/>
          </a:prstGeom>
          <a:ln cap="flat" w="47625">
            <a:solidFill>
              <a:srgbClr val="D5CAB8"/>
            </a:solidFill>
            <a:prstDash val="solid"/>
            <a:headEnd type="diamond" len="lg" w="lg"/>
            <a:tailEnd type="none" len="sm" w="sm"/>
          </a:ln>
        </p:spPr>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115300" y="3086100"/>
            <a:ext cx="2057400" cy="2057400"/>
          </a:xfrm>
          <a:prstGeom prst="rect">
            <a:avLst/>
          </a:prstGeom>
        </p:spPr>
      </p:pic>
      <p:sp>
        <p:nvSpPr>
          <p:cNvPr name="TextBox 7" id="7"/>
          <p:cNvSpPr txBox="true"/>
          <p:nvPr/>
        </p:nvSpPr>
        <p:spPr>
          <a:xfrm rot="0">
            <a:off x="4075752" y="5373635"/>
            <a:ext cx="10136496" cy="1207351"/>
          </a:xfrm>
          <a:prstGeom prst="rect">
            <a:avLst/>
          </a:prstGeom>
        </p:spPr>
        <p:txBody>
          <a:bodyPr anchor="t" rtlCol="false" tIns="0" lIns="0" bIns="0" rIns="0">
            <a:spAutoFit/>
          </a:bodyPr>
          <a:lstStyle/>
          <a:p>
            <a:pPr algn="ctr">
              <a:lnSpc>
                <a:spcPts val="9995"/>
              </a:lnSpc>
              <a:spcBef>
                <a:spcPct val="0"/>
              </a:spcBef>
            </a:pPr>
            <a:r>
              <a:rPr lang="en-US" sz="7139" spc="713">
                <a:solidFill>
                  <a:srgbClr val="45324E"/>
                </a:solidFill>
                <a:latin typeface="Garet Bold"/>
              </a:rPr>
              <a:t>DESAIN SISTEM</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983" y="657311"/>
            <a:ext cx="170709" cy="17070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983" y="9458980"/>
            <a:ext cx="170709" cy="170709"/>
          </a:xfrm>
          <a:prstGeom prst="rect">
            <a:avLst/>
          </a:prstGeom>
        </p:spPr>
      </p:pic>
      <p:sp>
        <p:nvSpPr>
          <p:cNvPr name="TextBox 4" id="4"/>
          <p:cNvSpPr txBox="true"/>
          <p:nvPr/>
        </p:nvSpPr>
        <p:spPr>
          <a:xfrm rot="0">
            <a:off x="1028700" y="2248958"/>
            <a:ext cx="16230600" cy="3987800"/>
          </a:xfrm>
          <a:prstGeom prst="rect">
            <a:avLst/>
          </a:prstGeom>
        </p:spPr>
        <p:txBody>
          <a:bodyPr anchor="t" rtlCol="false" tIns="0" lIns="0" bIns="0" rIns="0">
            <a:spAutoFit/>
          </a:bodyPr>
          <a:lstStyle/>
          <a:p>
            <a:pPr algn="just">
              <a:lnSpc>
                <a:spcPts val="4000"/>
              </a:lnSpc>
            </a:pPr>
            <a:r>
              <a:rPr lang="en-US" sz="2000">
                <a:solidFill>
                  <a:srgbClr val="45324E"/>
                </a:solidFill>
                <a:latin typeface="Garet"/>
              </a:rPr>
              <a:t>Memiliki saluran di mana nutrisi akan mengalir dalam film tipis di sepanjang bagian </a:t>
            </a:r>
            <a:r>
              <a:rPr lang="en-US" sz="2000">
                <a:solidFill>
                  <a:srgbClr val="45324E"/>
                </a:solidFill>
                <a:latin typeface="Garet"/>
              </a:rPr>
              <a:t>bawah saluran. Saluran ini akan sedikit miring, jadi gravitasi menarik nutrisi, dan satusatunya tujuan pompa air adalah memompa larutan ke titik tertinggi. Dari sini, mengalir secara alami untuk kembali ke reservoir tanpa bantuan lebih lanjut. Ketika tanaman memiliki akar mandi di film ini, mereka masih terkena udara, sehingga asupan oksigen dimaksimalkan, sementara mereka dapat menyerap sebanyak atau sesedikit nutrisi dan air yang mereka butuhkan. </a:t>
            </a:r>
          </a:p>
          <a:p>
            <a:pPr algn="just">
              <a:lnSpc>
                <a:spcPts val="4000"/>
              </a:lnSpc>
            </a:pPr>
            <a:r>
              <a:rPr lang="en-US" sz="2000">
                <a:solidFill>
                  <a:srgbClr val="45324E"/>
                </a:solidFill>
                <a:latin typeface="Garet"/>
              </a:rPr>
              <a:t>Untuk sistem ini, sangat mudah untuk tumbuh tanaman berdaun hijau yang memiliki waktu pertumbuhan yang relatif singkat. Berbagai jenis selada, bayam, dan brokoli sangat ideal, seperti juga beberapa varietas herbal. Untuk jenis tanaman yang lebih besar, sistem ini tidak cocok karena beratnya, dan juga massa akar yang akan mereka hasilkan.</a:t>
            </a:r>
          </a:p>
        </p:txBody>
      </p:sp>
      <p:sp>
        <p:nvSpPr>
          <p:cNvPr name="TextBox 5" id="5"/>
          <p:cNvSpPr txBox="true"/>
          <p:nvPr/>
        </p:nvSpPr>
        <p:spPr>
          <a:xfrm rot="0">
            <a:off x="1502721" y="570264"/>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KELOMPOK 1 | MANAJEMEN PROYEK</a:t>
            </a:r>
          </a:p>
        </p:txBody>
      </p:sp>
      <p:sp>
        <p:nvSpPr>
          <p:cNvPr name="TextBox 6" id="6"/>
          <p:cNvSpPr txBox="true"/>
          <p:nvPr/>
        </p:nvSpPr>
        <p:spPr>
          <a:xfrm rot="0">
            <a:off x="1502721" y="9371932"/>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04/18</a:t>
            </a:r>
          </a:p>
        </p:txBody>
      </p:sp>
      <p:sp>
        <p:nvSpPr>
          <p:cNvPr name="TextBox 7" id="7"/>
          <p:cNvSpPr txBox="true"/>
          <p:nvPr/>
        </p:nvSpPr>
        <p:spPr>
          <a:xfrm rot="0">
            <a:off x="1028700" y="1331383"/>
            <a:ext cx="7091112" cy="514350"/>
          </a:xfrm>
          <a:prstGeom prst="rect">
            <a:avLst/>
          </a:prstGeom>
        </p:spPr>
        <p:txBody>
          <a:bodyPr anchor="t" rtlCol="false" tIns="0" lIns="0" bIns="0" rIns="0">
            <a:spAutoFit/>
          </a:bodyPr>
          <a:lstStyle/>
          <a:p>
            <a:pPr>
              <a:lnSpc>
                <a:spcPts val="4200"/>
              </a:lnSpc>
              <a:spcBef>
                <a:spcPct val="0"/>
              </a:spcBef>
            </a:pPr>
            <a:r>
              <a:rPr lang="en-US" sz="3000" spc="300">
                <a:solidFill>
                  <a:srgbClr val="73516A"/>
                </a:solidFill>
                <a:latin typeface="Garet Bold"/>
              </a:rPr>
              <a:t>DESAIN SISTEM</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983" y="657311"/>
            <a:ext cx="170709" cy="17070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983" y="9458980"/>
            <a:ext cx="170709" cy="170709"/>
          </a:xfrm>
          <a:prstGeom prst="rect">
            <a:avLst/>
          </a:prstGeom>
        </p:spPr>
      </p:pic>
      <p:sp>
        <p:nvSpPr>
          <p:cNvPr name="TextBox 4" id="4"/>
          <p:cNvSpPr txBox="true"/>
          <p:nvPr/>
        </p:nvSpPr>
        <p:spPr>
          <a:xfrm rot="0">
            <a:off x="1028700" y="2248958"/>
            <a:ext cx="16230600" cy="7521575"/>
          </a:xfrm>
          <a:prstGeom prst="rect">
            <a:avLst/>
          </a:prstGeom>
        </p:spPr>
        <p:txBody>
          <a:bodyPr anchor="t" rtlCol="false" tIns="0" lIns="0" bIns="0" rIns="0">
            <a:spAutoFit/>
          </a:bodyPr>
          <a:lstStyle/>
          <a:p>
            <a:pPr algn="just">
              <a:lnSpc>
                <a:spcPts val="4000"/>
              </a:lnSpc>
            </a:pPr>
            <a:r>
              <a:rPr lang="en-US" sz="2000">
                <a:solidFill>
                  <a:srgbClr val="45324E"/>
                </a:solidFill>
                <a:latin typeface="Garet"/>
              </a:rPr>
              <a:t>- Masukan/Input</a:t>
            </a:r>
          </a:p>
          <a:p>
            <a:pPr algn="just">
              <a:lnSpc>
                <a:spcPts val="4000"/>
              </a:lnSpc>
            </a:pPr>
            <a:r>
              <a:rPr lang="en-US" sz="2000">
                <a:solidFill>
                  <a:srgbClr val="45324E"/>
                </a:solidFill>
                <a:latin typeface="Garet"/>
              </a:rPr>
              <a:t>     </a:t>
            </a:r>
            <a:r>
              <a:rPr lang="en-US" sz="2000">
                <a:solidFill>
                  <a:srgbClr val="45324E"/>
                </a:solidFill>
                <a:latin typeface="Garet"/>
              </a:rPr>
              <a:t>1.Sensor TDS </a:t>
            </a:r>
          </a:p>
          <a:p>
            <a:pPr algn="just">
              <a:lnSpc>
                <a:spcPts val="4000"/>
              </a:lnSpc>
            </a:pPr>
            <a:r>
              <a:rPr lang="en-US" sz="2000">
                <a:solidFill>
                  <a:srgbClr val="45324E"/>
                </a:solidFill>
                <a:latin typeface="Garet"/>
              </a:rPr>
              <a:t>     </a:t>
            </a:r>
            <a:r>
              <a:rPr lang="en-US" sz="2000">
                <a:solidFill>
                  <a:srgbClr val="45324E"/>
                </a:solidFill>
                <a:latin typeface="Garet"/>
              </a:rPr>
              <a:t>2.Sensor DHT11 </a:t>
            </a:r>
          </a:p>
          <a:p>
            <a:pPr algn="just">
              <a:lnSpc>
                <a:spcPts val="4000"/>
              </a:lnSpc>
            </a:pPr>
            <a:r>
              <a:rPr lang="en-US" sz="2000">
                <a:solidFill>
                  <a:srgbClr val="45324E"/>
                </a:solidFill>
                <a:latin typeface="Garet"/>
              </a:rPr>
              <a:t>     </a:t>
            </a:r>
            <a:r>
              <a:rPr lang="en-US" sz="2000">
                <a:solidFill>
                  <a:srgbClr val="45324E"/>
                </a:solidFill>
                <a:latin typeface="Garet"/>
              </a:rPr>
              <a:t>3.Sensor pH </a:t>
            </a:r>
          </a:p>
          <a:p>
            <a:pPr algn="just">
              <a:lnSpc>
                <a:spcPts val="4000"/>
              </a:lnSpc>
            </a:pPr>
          </a:p>
          <a:p>
            <a:pPr algn="just">
              <a:lnSpc>
                <a:spcPts val="4000"/>
              </a:lnSpc>
            </a:pPr>
            <a:r>
              <a:rPr lang="en-US" sz="2000">
                <a:solidFill>
                  <a:srgbClr val="45324E"/>
                </a:solidFill>
                <a:latin typeface="Garet"/>
              </a:rPr>
              <a:t>- Luaran/Output</a:t>
            </a:r>
          </a:p>
          <a:p>
            <a:pPr algn="just">
              <a:lnSpc>
                <a:spcPts val="4000"/>
              </a:lnSpc>
            </a:pPr>
            <a:r>
              <a:rPr lang="en-US" sz="2000">
                <a:solidFill>
                  <a:srgbClr val="45324E"/>
                </a:solidFill>
                <a:latin typeface="Garet"/>
              </a:rPr>
              <a:t>LCD merupakan suatu jenis media display (tampilan) yang menggunakan kristal cair (liquid crystal) untuk menghasilkan gambar yang terlihat. Interface LCD merupakan sebuah paralel bus, dimana hal ini sangat cepat dalam pembacaan dan penulisan data ke LCD.</a:t>
            </a:r>
          </a:p>
          <a:p>
            <a:pPr algn="just">
              <a:lnSpc>
                <a:spcPts val="4000"/>
              </a:lnSpc>
            </a:pPr>
          </a:p>
          <a:p>
            <a:pPr algn="just">
              <a:lnSpc>
                <a:spcPts val="4000"/>
              </a:lnSpc>
            </a:pPr>
            <a:r>
              <a:rPr lang="en-US" sz="2000">
                <a:solidFill>
                  <a:srgbClr val="45324E"/>
                </a:solidFill>
                <a:latin typeface="Garet"/>
              </a:rPr>
              <a:t>-Fungsinya.</a:t>
            </a:r>
          </a:p>
          <a:p>
            <a:pPr algn="just">
              <a:lnSpc>
                <a:spcPts val="4000"/>
              </a:lnSpc>
            </a:pPr>
            <a:r>
              <a:rPr lang="en-US" sz="2000">
                <a:solidFill>
                  <a:srgbClr val="45324E"/>
                </a:solidFill>
                <a:latin typeface="Garet"/>
              </a:rPr>
              <a:t>    </a:t>
            </a:r>
            <a:r>
              <a:rPr lang="en-US" sz="2000">
                <a:solidFill>
                  <a:srgbClr val="45324E"/>
                </a:solidFill>
                <a:latin typeface="Garet"/>
              </a:rPr>
              <a:t>1.Sensor TDS, sensor TDS digunakan untuk mengukur nilai nutrisi pada hidroponik.</a:t>
            </a:r>
          </a:p>
          <a:p>
            <a:pPr algn="just">
              <a:lnSpc>
                <a:spcPts val="4000"/>
              </a:lnSpc>
            </a:pPr>
            <a:r>
              <a:rPr lang="en-US" sz="2000">
                <a:solidFill>
                  <a:srgbClr val="45324E"/>
                </a:solidFill>
                <a:latin typeface="Garet"/>
              </a:rPr>
              <a:t>    </a:t>
            </a:r>
            <a:r>
              <a:rPr lang="en-US" sz="2000">
                <a:solidFill>
                  <a:srgbClr val="45324E"/>
                </a:solidFill>
                <a:latin typeface="Garet"/>
              </a:rPr>
              <a:t>2.Sensor pH, sensor ini digunakan untuk mengukur nilai pH pada air Hidroponik.</a:t>
            </a:r>
          </a:p>
          <a:p>
            <a:pPr algn="just">
              <a:lnSpc>
                <a:spcPts val="4000"/>
              </a:lnSpc>
            </a:pPr>
            <a:r>
              <a:rPr lang="en-US" sz="2000">
                <a:solidFill>
                  <a:srgbClr val="45324E"/>
                </a:solidFill>
                <a:latin typeface="Garet"/>
              </a:rPr>
              <a:t>    </a:t>
            </a:r>
            <a:r>
              <a:rPr lang="en-US" sz="2000">
                <a:solidFill>
                  <a:srgbClr val="45324E"/>
                </a:solidFill>
                <a:latin typeface="Garet"/>
              </a:rPr>
              <a:t>3.Sensor DHT11, sensor ini diguinakan untuk membaca temperature udara sekitar Hidroponik</a:t>
            </a:r>
          </a:p>
          <a:p>
            <a:pPr algn="just">
              <a:lnSpc>
                <a:spcPts val="4000"/>
              </a:lnSpc>
            </a:pPr>
          </a:p>
        </p:txBody>
      </p:sp>
      <p:sp>
        <p:nvSpPr>
          <p:cNvPr name="TextBox 5" id="5"/>
          <p:cNvSpPr txBox="true"/>
          <p:nvPr/>
        </p:nvSpPr>
        <p:spPr>
          <a:xfrm rot="0">
            <a:off x="1502721" y="570264"/>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KELOMPOK 1 | MANAJEMEN PROYEK</a:t>
            </a:r>
          </a:p>
        </p:txBody>
      </p:sp>
      <p:sp>
        <p:nvSpPr>
          <p:cNvPr name="TextBox 6" id="6"/>
          <p:cNvSpPr txBox="true"/>
          <p:nvPr/>
        </p:nvSpPr>
        <p:spPr>
          <a:xfrm rot="0">
            <a:off x="1502721" y="9371932"/>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04/18</a:t>
            </a:r>
          </a:p>
        </p:txBody>
      </p:sp>
      <p:sp>
        <p:nvSpPr>
          <p:cNvPr name="TextBox 7" id="7"/>
          <p:cNvSpPr txBox="true"/>
          <p:nvPr/>
        </p:nvSpPr>
        <p:spPr>
          <a:xfrm rot="0">
            <a:off x="1028700" y="1331383"/>
            <a:ext cx="8115300" cy="514350"/>
          </a:xfrm>
          <a:prstGeom prst="rect">
            <a:avLst/>
          </a:prstGeom>
        </p:spPr>
        <p:txBody>
          <a:bodyPr anchor="t" rtlCol="false" tIns="0" lIns="0" bIns="0" rIns="0">
            <a:spAutoFit/>
          </a:bodyPr>
          <a:lstStyle/>
          <a:p>
            <a:pPr>
              <a:lnSpc>
                <a:spcPts val="4200"/>
              </a:lnSpc>
              <a:spcBef>
                <a:spcPct val="0"/>
              </a:spcBef>
            </a:pPr>
            <a:r>
              <a:rPr lang="en-US" sz="3000" spc="300">
                <a:solidFill>
                  <a:srgbClr val="73516A"/>
                </a:solidFill>
                <a:latin typeface="Garet Bold"/>
              </a:rPr>
              <a:t>PEMODELAN FUNGSIONAL SISTEM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sp>
        <p:nvSpPr>
          <p:cNvPr name="TextBox 2" id="2"/>
          <p:cNvSpPr txBox="true"/>
          <p:nvPr/>
        </p:nvSpPr>
        <p:spPr>
          <a:xfrm rot="0">
            <a:off x="1502721" y="570264"/>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KELOMPOK 1 | MANAJEMEN PROYEK</a:t>
            </a:r>
          </a:p>
        </p:txBody>
      </p:sp>
      <p:sp>
        <p:nvSpPr>
          <p:cNvPr name="TextBox 3" id="3"/>
          <p:cNvSpPr txBox="true"/>
          <p:nvPr/>
        </p:nvSpPr>
        <p:spPr>
          <a:xfrm rot="0">
            <a:off x="1502721" y="9371932"/>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03/18</a:t>
            </a:r>
          </a:p>
        </p:txBody>
      </p:sp>
      <p:sp>
        <p:nvSpPr>
          <p:cNvPr name="TextBox 4" id="4"/>
          <p:cNvSpPr txBox="true"/>
          <p:nvPr/>
        </p:nvSpPr>
        <p:spPr>
          <a:xfrm rot="0">
            <a:off x="1115338" y="1837286"/>
            <a:ext cx="8784451" cy="863600"/>
          </a:xfrm>
          <a:prstGeom prst="rect">
            <a:avLst/>
          </a:prstGeom>
        </p:spPr>
        <p:txBody>
          <a:bodyPr anchor="t" rtlCol="false" tIns="0" lIns="0" bIns="0" rIns="0">
            <a:spAutoFit/>
          </a:bodyPr>
          <a:lstStyle/>
          <a:p>
            <a:pPr>
              <a:lnSpc>
                <a:spcPts val="7000"/>
              </a:lnSpc>
              <a:spcBef>
                <a:spcPct val="0"/>
              </a:spcBef>
            </a:pPr>
            <a:r>
              <a:rPr lang="en-US" sz="5000" spc="500">
                <a:solidFill>
                  <a:srgbClr val="73516A"/>
                </a:solidFill>
                <a:latin typeface="Garet Bold"/>
              </a:rPr>
              <a:t>TABLE OF CONTENT</a:t>
            </a: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983" y="657311"/>
            <a:ext cx="170709" cy="170709"/>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983" y="9458980"/>
            <a:ext cx="170709" cy="170709"/>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87308" y="657311"/>
            <a:ext cx="170709" cy="170709"/>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87308" y="9458980"/>
            <a:ext cx="170709" cy="170709"/>
          </a:xfrm>
          <a:prstGeom prst="rect">
            <a:avLst/>
          </a:prstGeom>
        </p:spPr>
      </p:pic>
      <p:sp>
        <p:nvSpPr>
          <p:cNvPr name="TextBox 9" id="9"/>
          <p:cNvSpPr txBox="true"/>
          <p:nvPr/>
        </p:nvSpPr>
        <p:spPr>
          <a:xfrm rot="0">
            <a:off x="9695696" y="570264"/>
            <a:ext cx="7091112" cy="306704"/>
          </a:xfrm>
          <a:prstGeom prst="rect">
            <a:avLst/>
          </a:prstGeom>
        </p:spPr>
        <p:txBody>
          <a:bodyPr anchor="t" rtlCol="false" tIns="0" lIns="0" bIns="0" rIns="0">
            <a:spAutoFit/>
          </a:bodyPr>
          <a:lstStyle/>
          <a:p>
            <a:pPr algn="r">
              <a:lnSpc>
                <a:spcPts val="2520"/>
              </a:lnSpc>
              <a:spcBef>
                <a:spcPct val="0"/>
              </a:spcBef>
            </a:pPr>
            <a:r>
              <a:rPr lang="en-US" sz="1800" spc="180">
                <a:solidFill>
                  <a:srgbClr val="9F7582"/>
                </a:solidFill>
                <a:latin typeface="Hero Bold"/>
              </a:rPr>
              <a:t>INSTITUT TEKNOLOGI BATAM</a:t>
            </a:r>
          </a:p>
        </p:txBody>
      </p:sp>
      <p:sp>
        <p:nvSpPr>
          <p:cNvPr name="TextBox 10" id="10"/>
          <p:cNvSpPr txBox="true"/>
          <p:nvPr/>
        </p:nvSpPr>
        <p:spPr>
          <a:xfrm rot="0">
            <a:off x="9695696" y="9371932"/>
            <a:ext cx="7091112" cy="306704"/>
          </a:xfrm>
          <a:prstGeom prst="rect">
            <a:avLst/>
          </a:prstGeom>
        </p:spPr>
        <p:txBody>
          <a:bodyPr anchor="t" rtlCol="false" tIns="0" lIns="0" bIns="0" rIns="0">
            <a:spAutoFit/>
          </a:bodyPr>
          <a:lstStyle/>
          <a:p>
            <a:pPr algn="r">
              <a:lnSpc>
                <a:spcPts val="2520"/>
              </a:lnSpc>
              <a:spcBef>
                <a:spcPct val="0"/>
              </a:spcBef>
            </a:pPr>
            <a:r>
              <a:rPr lang="en-US" sz="1800" spc="180">
                <a:solidFill>
                  <a:srgbClr val="9F7582"/>
                </a:solidFill>
                <a:latin typeface="Hero Bold"/>
              </a:rPr>
              <a:t>TABLE OF CONTENT</a:t>
            </a:r>
          </a:p>
        </p:txBody>
      </p:sp>
      <p:sp>
        <p:nvSpPr>
          <p:cNvPr name="TextBox 11" id="11"/>
          <p:cNvSpPr txBox="true"/>
          <p:nvPr/>
        </p:nvSpPr>
        <p:spPr>
          <a:xfrm rot="0">
            <a:off x="1115338" y="3339061"/>
            <a:ext cx="3680222" cy="481330"/>
          </a:xfrm>
          <a:prstGeom prst="rect">
            <a:avLst/>
          </a:prstGeom>
        </p:spPr>
        <p:txBody>
          <a:bodyPr anchor="t" rtlCol="false" tIns="0" lIns="0" bIns="0" rIns="0">
            <a:spAutoFit/>
          </a:bodyPr>
          <a:lstStyle/>
          <a:p>
            <a:pPr>
              <a:lnSpc>
                <a:spcPts val="3919"/>
              </a:lnSpc>
            </a:pPr>
            <a:r>
              <a:rPr lang="en-US" sz="2799" spc="419">
                <a:solidFill>
                  <a:srgbClr val="73516A"/>
                </a:solidFill>
                <a:latin typeface="Garet Bold"/>
              </a:rPr>
              <a:t>B100 PROPOSAL</a:t>
            </a:r>
          </a:p>
        </p:txBody>
      </p:sp>
      <p:sp>
        <p:nvSpPr>
          <p:cNvPr name="AutoShape 12" id="12"/>
          <p:cNvSpPr/>
          <p:nvPr/>
        </p:nvSpPr>
        <p:spPr>
          <a:xfrm rot="5400000">
            <a:off x="4809816" y="5999278"/>
            <a:ext cx="5253759" cy="0"/>
          </a:xfrm>
          <a:prstGeom prst="line">
            <a:avLst/>
          </a:prstGeom>
          <a:ln cap="flat" w="47625">
            <a:solidFill>
              <a:srgbClr val="9F7582"/>
            </a:solidFill>
            <a:prstDash val="solid"/>
            <a:headEnd type="none" len="sm" w="sm"/>
            <a:tailEnd type="none" len="sm" w="sm"/>
          </a:ln>
        </p:spPr>
      </p:sp>
      <p:sp>
        <p:nvSpPr>
          <p:cNvPr name="TextBox 13" id="13"/>
          <p:cNvSpPr txBox="true"/>
          <p:nvPr/>
        </p:nvSpPr>
        <p:spPr>
          <a:xfrm rot="0">
            <a:off x="7833434" y="3339061"/>
            <a:ext cx="4291012" cy="1362710"/>
          </a:xfrm>
          <a:prstGeom prst="rect">
            <a:avLst/>
          </a:prstGeom>
        </p:spPr>
        <p:txBody>
          <a:bodyPr anchor="t" rtlCol="false" tIns="0" lIns="0" bIns="0" rIns="0">
            <a:spAutoFit/>
          </a:bodyPr>
          <a:lstStyle/>
          <a:p>
            <a:pPr>
              <a:lnSpc>
                <a:spcPts val="3640"/>
              </a:lnSpc>
              <a:spcBef>
                <a:spcPct val="0"/>
              </a:spcBef>
            </a:pPr>
            <a:r>
              <a:rPr lang="en-US" sz="2600" spc="260">
                <a:solidFill>
                  <a:srgbClr val="73516A"/>
                </a:solidFill>
                <a:latin typeface="Garet"/>
              </a:rPr>
              <a:t>MASALAH</a:t>
            </a:r>
          </a:p>
          <a:p>
            <a:pPr>
              <a:lnSpc>
                <a:spcPts val="3640"/>
              </a:lnSpc>
              <a:spcBef>
                <a:spcPct val="0"/>
              </a:spcBef>
            </a:pPr>
            <a:r>
              <a:rPr lang="en-US" sz="2600" spc="260">
                <a:solidFill>
                  <a:srgbClr val="9F7582"/>
                </a:solidFill>
                <a:latin typeface="Garet"/>
              </a:rPr>
              <a:t>SOLUSI</a:t>
            </a:r>
          </a:p>
          <a:p>
            <a:pPr>
              <a:lnSpc>
                <a:spcPts val="3640"/>
              </a:lnSpc>
              <a:spcBef>
                <a:spcPct val="0"/>
              </a:spcBef>
            </a:pPr>
            <a:r>
              <a:rPr lang="en-US" sz="2600" spc="260">
                <a:solidFill>
                  <a:srgbClr val="CB9C9C"/>
                </a:solidFill>
                <a:latin typeface="Garet"/>
              </a:rPr>
              <a:t>PERENCANAAN PASAR</a:t>
            </a:r>
          </a:p>
        </p:txBody>
      </p:sp>
      <p:sp>
        <p:nvSpPr>
          <p:cNvPr name="TextBox 14" id="14"/>
          <p:cNvSpPr txBox="true"/>
          <p:nvPr/>
        </p:nvSpPr>
        <p:spPr>
          <a:xfrm rot="0">
            <a:off x="7833434" y="5086350"/>
            <a:ext cx="5407819" cy="1362710"/>
          </a:xfrm>
          <a:prstGeom prst="rect">
            <a:avLst/>
          </a:prstGeom>
        </p:spPr>
        <p:txBody>
          <a:bodyPr anchor="t" rtlCol="false" tIns="0" lIns="0" bIns="0" rIns="0">
            <a:spAutoFit/>
          </a:bodyPr>
          <a:lstStyle/>
          <a:p>
            <a:pPr>
              <a:lnSpc>
                <a:spcPts val="3640"/>
              </a:lnSpc>
              <a:spcBef>
                <a:spcPct val="0"/>
              </a:spcBef>
            </a:pPr>
            <a:r>
              <a:rPr lang="en-US" sz="2600" spc="260">
                <a:solidFill>
                  <a:srgbClr val="73516A"/>
                </a:solidFill>
                <a:latin typeface="Garet"/>
              </a:rPr>
              <a:t>SPESIFIKASI PRODUK</a:t>
            </a:r>
          </a:p>
          <a:p>
            <a:pPr>
              <a:lnSpc>
                <a:spcPts val="3640"/>
              </a:lnSpc>
              <a:spcBef>
                <a:spcPct val="0"/>
              </a:spcBef>
            </a:pPr>
            <a:r>
              <a:rPr lang="en-US" sz="2600" spc="260">
                <a:solidFill>
                  <a:srgbClr val="9F7582"/>
                </a:solidFill>
                <a:latin typeface="Garet"/>
              </a:rPr>
              <a:t>TABEL SPESIFIKASI PRODUK</a:t>
            </a:r>
          </a:p>
          <a:p>
            <a:pPr>
              <a:lnSpc>
                <a:spcPts val="3640"/>
              </a:lnSpc>
              <a:spcBef>
                <a:spcPct val="0"/>
              </a:spcBef>
            </a:pPr>
            <a:r>
              <a:rPr lang="en-US" sz="2600" spc="260">
                <a:solidFill>
                  <a:srgbClr val="CB9C9C"/>
                </a:solidFill>
                <a:latin typeface="Garet"/>
              </a:rPr>
              <a:t>VERIFIKASI</a:t>
            </a:r>
          </a:p>
        </p:txBody>
      </p:sp>
      <p:sp>
        <p:nvSpPr>
          <p:cNvPr name="TextBox 15" id="15"/>
          <p:cNvSpPr txBox="true"/>
          <p:nvPr/>
        </p:nvSpPr>
        <p:spPr>
          <a:xfrm rot="0">
            <a:off x="7833434" y="6830060"/>
            <a:ext cx="4274493" cy="1819910"/>
          </a:xfrm>
          <a:prstGeom prst="rect">
            <a:avLst/>
          </a:prstGeom>
        </p:spPr>
        <p:txBody>
          <a:bodyPr anchor="t" rtlCol="false" tIns="0" lIns="0" bIns="0" rIns="0">
            <a:spAutoFit/>
          </a:bodyPr>
          <a:lstStyle/>
          <a:p>
            <a:pPr>
              <a:lnSpc>
                <a:spcPts val="3640"/>
              </a:lnSpc>
              <a:spcBef>
                <a:spcPct val="0"/>
              </a:spcBef>
            </a:pPr>
            <a:r>
              <a:rPr lang="en-US" sz="2600" spc="260">
                <a:solidFill>
                  <a:srgbClr val="73516A"/>
                </a:solidFill>
                <a:latin typeface="Garet"/>
              </a:rPr>
              <a:t>KONSEP SISTEM</a:t>
            </a:r>
          </a:p>
          <a:p>
            <a:pPr>
              <a:lnSpc>
                <a:spcPts val="3640"/>
              </a:lnSpc>
              <a:spcBef>
                <a:spcPct val="0"/>
              </a:spcBef>
            </a:pPr>
            <a:r>
              <a:rPr lang="en-US" sz="2600" spc="260">
                <a:solidFill>
                  <a:srgbClr val="9F7582"/>
                </a:solidFill>
                <a:latin typeface="Garet"/>
              </a:rPr>
              <a:t>DESAIN SISTEM</a:t>
            </a:r>
          </a:p>
          <a:p>
            <a:pPr>
              <a:lnSpc>
                <a:spcPts val="3640"/>
              </a:lnSpc>
              <a:spcBef>
                <a:spcPct val="0"/>
              </a:spcBef>
            </a:pPr>
            <a:r>
              <a:rPr lang="en-US" sz="2600" spc="260">
                <a:solidFill>
                  <a:srgbClr val="CB9C9C"/>
                </a:solidFill>
                <a:latin typeface="Garet"/>
              </a:rPr>
              <a:t>PENGUJIAN SISTEM</a:t>
            </a:r>
          </a:p>
          <a:p>
            <a:pPr>
              <a:lnSpc>
                <a:spcPts val="3640"/>
              </a:lnSpc>
              <a:spcBef>
                <a:spcPct val="0"/>
              </a:spcBef>
            </a:pPr>
            <a:r>
              <a:rPr lang="en-US" sz="2600" spc="260">
                <a:solidFill>
                  <a:srgbClr val="D5CAB8"/>
                </a:solidFill>
                <a:latin typeface="Garet"/>
              </a:rPr>
              <a:t>JADWAL PENGERJAAN</a:t>
            </a:r>
          </a:p>
        </p:txBody>
      </p:sp>
      <p:sp>
        <p:nvSpPr>
          <p:cNvPr name="TextBox 16" id="16"/>
          <p:cNvSpPr txBox="true"/>
          <p:nvPr/>
        </p:nvSpPr>
        <p:spPr>
          <a:xfrm rot="0">
            <a:off x="1115338" y="5347970"/>
            <a:ext cx="3819227" cy="448310"/>
          </a:xfrm>
          <a:prstGeom prst="rect">
            <a:avLst/>
          </a:prstGeom>
        </p:spPr>
        <p:txBody>
          <a:bodyPr anchor="t" rtlCol="false" tIns="0" lIns="0" bIns="0" rIns="0">
            <a:spAutoFit/>
          </a:bodyPr>
          <a:lstStyle/>
          <a:p>
            <a:pPr>
              <a:lnSpc>
                <a:spcPts val="3640"/>
              </a:lnSpc>
              <a:spcBef>
                <a:spcPct val="0"/>
              </a:spcBef>
            </a:pPr>
            <a:r>
              <a:rPr lang="en-US" sz="2600" spc="390">
                <a:solidFill>
                  <a:srgbClr val="73516A"/>
                </a:solidFill>
                <a:latin typeface="Garet Bold"/>
              </a:rPr>
              <a:t>B200 SPESIFIKASI</a:t>
            </a:r>
          </a:p>
        </p:txBody>
      </p:sp>
      <p:sp>
        <p:nvSpPr>
          <p:cNvPr name="TextBox 17" id="17"/>
          <p:cNvSpPr txBox="true"/>
          <p:nvPr/>
        </p:nvSpPr>
        <p:spPr>
          <a:xfrm rot="0">
            <a:off x="1115338" y="7320280"/>
            <a:ext cx="4551286" cy="448310"/>
          </a:xfrm>
          <a:prstGeom prst="rect">
            <a:avLst/>
          </a:prstGeom>
        </p:spPr>
        <p:txBody>
          <a:bodyPr anchor="t" rtlCol="false" tIns="0" lIns="0" bIns="0" rIns="0">
            <a:spAutoFit/>
          </a:bodyPr>
          <a:lstStyle/>
          <a:p>
            <a:pPr>
              <a:lnSpc>
                <a:spcPts val="3640"/>
              </a:lnSpc>
              <a:spcBef>
                <a:spcPct val="0"/>
              </a:spcBef>
            </a:pPr>
            <a:r>
              <a:rPr lang="en-US" sz="2600" spc="390">
                <a:solidFill>
                  <a:srgbClr val="73516A"/>
                </a:solidFill>
                <a:latin typeface="Garet Bold"/>
              </a:rPr>
              <a:t>B300 DESAIN SISTEM</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983" y="657311"/>
            <a:ext cx="170709" cy="17070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983" y="9458980"/>
            <a:ext cx="170709" cy="17070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418460" y="2879281"/>
            <a:ext cx="8578875" cy="4528438"/>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8956290" y="3725110"/>
            <a:ext cx="8681687" cy="2836779"/>
          </a:xfrm>
          <a:prstGeom prst="rect">
            <a:avLst/>
          </a:prstGeom>
        </p:spPr>
      </p:pic>
      <p:sp>
        <p:nvSpPr>
          <p:cNvPr name="TextBox 6" id="6"/>
          <p:cNvSpPr txBox="true"/>
          <p:nvPr/>
        </p:nvSpPr>
        <p:spPr>
          <a:xfrm rot="0">
            <a:off x="1502721" y="570264"/>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KELOMPOK 1 | MANAJEMEN PROYEK</a:t>
            </a:r>
          </a:p>
        </p:txBody>
      </p:sp>
      <p:sp>
        <p:nvSpPr>
          <p:cNvPr name="TextBox 7" id="7"/>
          <p:cNvSpPr txBox="true"/>
          <p:nvPr/>
        </p:nvSpPr>
        <p:spPr>
          <a:xfrm rot="0">
            <a:off x="1502721" y="9371932"/>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04/18</a:t>
            </a:r>
          </a:p>
        </p:txBody>
      </p:sp>
      <p:sp>
        <p:nvSpPr>
          <p:cNvPr name="TextBox 8" id="8"/>
          <p:cNvSpPr txBox="true"/>
          <p:nvPr/>
        </p:nvSpPr>
        <p:spPr>
          <a:xfrm rot="0">
            <a:off x="1028700" y="1331383"/>
            <a:ext cx="8412177" cy="514350"/>
          </a:xfrm>
          <a:prstGeom prst="rect">
            <a:avLst/>
          </a:prstGeom>
        </p:spPr>
        <p:txBody>
          <a:bodyPr anchor="t" rtlCol="false" tIns="0" lIns="0" bIns="0" rIns="0">
            <a:spAutoFit/>
          </a:bodyPr>
          <a:lstStyle/>
          <a:p>
            <a:pPr>
              <a:lnSpc>
                <a:spcPts val="4200"/>
              </a:lnSpc>
              <a:spcBef>
                <a:spcPct val="0"/>
              </a:spcBef>
            </a:pPr>
            <a:r>
              <a:rPr lang="en-US" sz="3000" spc="300">
                <a:solidFill>
                  <a:srgbClr val="73516A"/>
                </a:solidFill>
                <a:latin typeface="Garet Bold"/>
              </a:rPr>
              <a:t>PEMODELAN TINGKAH LAKU SISTEM</a:t>
            </a:r>
          </a:p>
        </p:txBody>
      </p:sp>
      <p:sp>
        <p:nvSpPr>
          <p:cNvPr name="TextBox 9" id="9"/>
          <p:cNvSpPr txBox="true"/>
          <p:nvPr/>
        </p:nvSpPr>
        <p:spPr>
          <a:xfrm rot="0">
            <a:off x="1029983" y="7682749"/>
            <a:ext cx="16230600" cy="454025"/>
          </a:xfrm>
          <a:prstGeom prst="rect">
            <a:avLst/>
          </a:prstGeom>
        </p:spPr>
        <p:txBody>
          <a:bodyPr anchor="t" rtlCol="false" tIns="0" lIns="0" bIns="0" rIns="0">
            <a:spAutoFit/>
          </a:bodyPr>
          <a:lstStyle/>
          <a:p>
            <a:pPr algn="just">
              <a:lnSpc>
                <a:spcPts val="4000"/>
              </a:lnSpc>
            </a:pPr>
            <a:r>
              <a:rPr lang="en-US" sz="2000">
                <a:solidFill>
                  <a:srgbClr val="45324E"/>
                </a:solidFill>
                <a:latin typeface="Garet"/>
              </a:rPr>
              <a:t>           Diagram blok keseluruhan alat                                                                                          Diagram blok hardware</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983" y="657311"/>
            <a:ext cx="170709" cy="17070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983" y="9458980"/>
            <a:ext cx="170709" cy="17070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502721" y="1845733"/>
            <a:ext cx="4316262" cy="6754211"/>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2095340" y="2058365"/>
            <a:ext cx="5163960" cy="6170270"/>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7561747" y="1887640"/>
            <a:ext cx="3164506" cy="6511719"/>
          </a:xfrm>
          <a:prstGeom prst="rect">
            <a:avLst/>
          </a:prstGeom>
        </p:spPr>
      </p:pic>
      <p:sp>
        <p:nvSpPr>
          <p:cNvPr name="TextBox 7" id="7"/>
          <p:cNvSpPr txBox="true"/>
          <p:nvPr/>
        </p:nvSpPr>
        <p:spPr>
          <a:xfrm rot="0">
            <a:off x="1502721" y="8804275"/>
            <a:ext cx="16230600" cy="454025"/>
          </a:xfrm>
          <a:prstGeom prst="rect">
            <a:avLst/>
          </a:prstGeom>
        </p:spPr>
        <p:txBody>
          <a:bodyPr anchor="t" rtlCol="false" tIns="0" lIns="0" bIns="0" rIns="0">
            <a:spAutoFit/>
          </a:bodyPr>
          <a:lstStyle/>
          <a:p>
            <a:pPr algn="just">
              <a:lnSpc>
                <a:spcPts val="4000"/>
              </a:lnSpc>
            </a:pPr>
            <a:r>
              <a:rPr lang="en-US" sz="2000">
                <a:solidFill>
                  <a:srgbClr val="45324E"/>
                </a:solidFill>
                <a:latin typeface="Garet"/>
              </a:rPr>
              <a:t>        Flowchart sensor TDS                                                 Flowchart sensor pH                                              Flowchart sensor DHT11</a:t>
            </a:r>
          </a:p>
        </p:txBody>
      </p:sp>
      <p:sp>
        <p:nvSpPr>
          <p:cNvPr name="TextBox 8" id="8"/>
          <p:cNvSpPr txBox="true"/>
          <p:nvPr/>
        </p:nvSpPr>
        <p:spPr>
          <a:xfrm rot="0">
            <a:off x="1502721" y="570264"/>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KELOMPOK 1 | MANAJEMEN PROYEK</a:t>
            </a:r>
          </a:p>
        </p:txBody>
      </p:sp>
      <p:sp>
        <p:nvSpPr>
          <p:cNvPr name="TextBox 9" id="9"/>
          <p:cNvSpPr txBox="true"/>
          <p:nvPr/>
        </p:nvSpPr>
        <p:spPr>
          <a:xfrm rot="0">
            <a:off x="1502721" y="9371932"/>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04/18</a:t>
            </a:r>
          </a:p>
        </p:txBody>
      </p:sp>
      <p:sp>
        <p:nvSpPr>
          <p:cNvPr name="TextBox 10" id="10"/>
          <p:cNvSpPr txBox="true"/>
          <p:nvPr/>
        </p:nvSpPr>
        <p:spPr>
          <a:xfrm rot="0">
            <a:off x="1028700" y="1331383"/>
            <a:ext cx="8339318" cy="514350"/>
          </a:xfrm>
          <a:prstGeom prst="rect">
            <a:avLst/>
          </a:prstGeom>
        </p:spPr>
        <p:txBody>
          <a:bodyPr anchor="t" rtlCol="false" tIns="0" lIns="0" bIns="0" rIns="0">
            <a:spAutoFit/>
          </a:bodyPr>
          <a:lstStyle/>
          <a:p>
            <a:pPr>
              <a:lnSpc>
                <a:spcPts val="4200"/>
              </a:lnSpc>
              <a:spcBef>
                <a:spcPct val="0"/>
              </a:spcBef>
            </a:pPr>
            <a:r>
              <a:rPr lang="en-US" sz="3000" spc="300">
                <a:solidFill>
                  <a:srgbClr val="73516A"/>
                </a:solidFill>
                <a:latin typeface="Garet Bold"/>
              </a:rPr>
              <a:t>FLOWCHART SISTEM KERJA SENSOR</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983" y="657311"/>
            <a:ext cx="170709" cy="17070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983" y="9458980"/>
            <a:ext cx="170709" cy="170709"/>
          </a:xfrm>
          <a:prstGeom prst="rect">
            <a:avLst/>
          </a:prstGeom>
        </p:spPr>
      </p:pic>
      <p:graphicFrame>
        <p:nvGraphicFramePr>
          <p:cNvPr name="Table 4" id="4"/>
          <p:cNvGraphicFramePr>
            <a:graphicFrameLocks noGrp="true"/>
          </p:cNvGraphicFramePr>
          <p:nvPr/>
        </p:nvGraphicFramePr>
        <p:xfrm>
          <a:off x="3451793" y="3712731"/>
          <a:ext cx="11384413" cy="4201251"/>
        </p:xfrm>
        <a:graphic>
          <a:graphicData uri="http://schemas.openxmlformats.org/drawingml/2006/table">
            <a:tbl>
              <a:tblPr/>
              <a:tblGrid>
                <a:gridCol w="1043566"/>
                <a:gridCol w="2325087"/>
                <a:gridCol w="1147519"/>
                <a:gridCol w="1144868"/>
                <a:gridCol w="1147519"/>
                <a:gridCol w="1146194"/>
                <a:gridCol w="3429661"/>
              </a:tblGrid>
              <a:tr h="1436810">
                <a:tc rowSpan="2">
                  <a:txBody>
                    <a:bodyPr anchor="t" rtlCol="false"/>
                    <a:lstStyle/>
                    <a:p>
                      <a:pPr algn="l">
                        <a:defRPr/>
                      </a:pPr>
                      <a:r>
                        <a:rPr lang="en-US"/>
                        <a:t/>
                      </a:r>
                    </a:p>
                    <a:p>
                      <a:r>
                        <a:rPr lang="en-US"/>
                        <a:t>   </a:t>
                      </a:r>
                    </a:p>
                    <a:p>
                      <a:r>
                        <a:rPr lang="en-US"/>
                        <a:t>  No</a:t>
                      </a:r>
                    </a:p>
                    <a:p>
                      <a:r>
                        <a:rPr lang="en-US" sz="1800">
                          <a:solidFill>
                            <a:srgbClr val="000000"/>
                          </a:solidFill>
                          <a:latin typeface="Hero"/>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rowSpan="2">
                  <a:txBody>
                    <a:bodyPr anchor="t" rtlCol="false"/>
                    <a:lstStyle/>
                    <a:p>
                      <a:pPr algn="l">
                        <a:defRPr/>
                      </a:pPr>
                      <a:r>
                        <a:rPr lang="en-US"/>
                        <a:t/>
                      </a:r>
                    </a:p>
                    <a:p>
                      <a:r>
                        <a:rPr lang="en-US"/>
                        <a:t>   </a:t>
                      </a:r>
                    </a:p>
                    <a:p>
                      <a:r>
                        <a:rPr lang="en-US"/>
                        <a:t>  Parameter</a:t>
                      </a:r>
                    </a:p>
                    <a:p>
                      <a:r>
                        <a:rPr lang="en-US" sz="1800">
                          <a:solidFill>
                            <a:srgbClr val="000000"/>
                          </a:solidFill>
                          <a:latin typeface="Hero"/>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gridSpan="2">
                  <a:txBody>
                    <a:bodyPr anchor="t" rtlCol="false"/>
                    <a:lstStyle/>
                    <a:p>
                      <a:pPr algn="l">
                        <a:defRPr/>
                      </a:pPr>
                      <a:r>
                        <a:rPr lang="en-US"/>
                        <a:t/>
                      </a:r>
                    </a:p>
                    <a:p>
                      <a:r>
                        <a:rPr lang="en-US"/>
                        <a:t>  Dengan Beban</a:t>
                      </a:r>
                    </a:p>
                    <a:p>
                      <a:r>
                        <a:rPr lang="en-US" sz="1800">
                          <a:solidFill>
                            <a:srgbClr val="000000"/>
                          </a:solidFill>
                          <a:latin typeface="Hero"/>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hMerge="true">
                  <a:txBody>
                    <a:bodyPr anchor="t" rtlCol="false"/>
                    <a:lstStyle/>
                    <a:p>
                      <a:pPr algn="l">
                        <a:defRPr/>
                      </a:pPr>
                      <a:r>
                        <a:rPr lang="en-US"/>
                        <a:t/>
                      </a:r>
                    </a:p>
                    <a:p>
                      <a:r>
                        <a:rPr lang="en-US"/>
                        <a:t>  Dengan Beban</a:t>
                      </a:r>
                    </a:p>
                    <a:p>
                      <a:r>
                        <a:rPr lang="en-US" sz="1800">
                          <a:solidFill>
                            <a:srgbClr val="000000"/>
                          </a:solidFill>
                          <a:latin typeface="Hero"/>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gridSpan="2">
                  <a:txBody>
                    <a:bodyPr anchor="t" rtlCol="false"/>
                    <a:lstStyle/>
                    <a:p>
                      <a:pPr algn="l">
                        <a:defRPr/>
                      </a:pPr>
                      <a:r>
                        <a:rPr lang="en-US"/>
                        <a:t/>
                      </a:r>
                    </a:p>
                    <a:p>
                      <a:r>
                        <a:rPr lang="en-US"/>
                        <a:t>  Tanpa Beban</a:t>
                      </a:r>
                    </a:p>
                    <a:p>
                      <a:r>
                        <a:rPr lang="en-US" sz="1800">
                          <a:solidFill>
                            <a:srgbClr val="000000"/>
                          </a:solidFill>
                          <a:latin typeface="Hero"/>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hMerge="true">
                  <a:txBody>
                    <a:bodyPr anchor="t" rtlCol="false"/>
                    <a:lstStyle/>
                    <a:p>
                      <a:pPr algn="l">
                        <a:defRPr/>
                      </a:pPr>
                      <a:r>
                        <a:rPr lang="en-US"/>
                        <a:t/>
                      </a:r>
                    </a:p>
                    <a:p>
                      <a:r>
                        <a:rPr lang="en-US"/>
                        <a:t>  Tanpa Beban</a:t>
                      </a:r>
                    </a:p>
                    <a:p>
                      <a:r>
                        <a:rPr lang="en-US" sz="1800">
                          <a:solidFill>
                            <a:srgbClr val="000000"/>
                          </a:solidFill>
                          <a:latin typeface="Hero"/>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rowSpan="2">
                  <a:txBody>
                    <a:bodyPr anchor="t" rtlCol="false"/>
                    <a:lstStyle/>
                    <a:p>
                      <a:pPr algn="l">
                        <a:defRPr/>
                      </a:pPr>
                      <a:r>
                        <a:rPr lang="en-US"/>
                        <a:t/>
                      </a:r>
                    </a:p>
                    <a:p>
                      <a:r>
                        <a:rPr lang="en-US"/>
                        <a:t>   </a:t>
                      </a:r>
                    </a:p>
                    <a:p>
                      <a:r>
                        <a:rPr lang="en-US"/>
                        <a:t>  Keterangan</a:t>
                      </a:r>
                    </a:p>
                    <a:p>
                      <a:r>
                        <a:rPr lang="en-US" sz="1800">
                          <a:solidFill>
                            <a:srgbClr val="000000"/>
                          </a:solidFill>
                          <a:latin typeface="Hero"/>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349767">
                <a:tc vMerge="true">
                  <a:txBody>
                    <a:bodyPr anchor="t" rtlCol="false"/>
                    <a:lstStyle/>
                    <a:p>
                      <a:pPr algn="l">
                        <a:defRPr/>
                      </a:pPr>
                      <a:r>
                        <a:rPr lang="en-US"/>
                        <a:t/>
                      </a:r>
                    </a:p>
                    <a:p>
                      <a:r>
                        <a:rPr lang="en-US"/>
                        <a:t>   </a:t>
                      </a:r>
                    </a:p>
                    <a:p>
                      <a:r>
                        <a:rPr lang="en-US"/>
                        <a:t>  No</a:t>
                      </a:r>
                    </a:p>
                    <a:p>
                      <a:r>
                        <a:rPr lang="en-US" sz="1800">
                          <a:solidFill>
                            <a:srgbClr val="000000"/>
                          </a:solidFill>
                          <a:latin typeface="Hero"/>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vMerge="true">
                  <a:txBody>
                    <a:bodyPr anchor="t" rtlCol="false"/>
                    <a:lstStyle/>
                    <a:p>
                      <a:pPr algn="l">
                        <a:defRPr/>
                      </a:pPr>
                      <a:r>
                        <a:rPr lang="en-US"/>
                        <a:t/>
                      </a:r>
                    </a:p>
                    <a:p>
                      <a:r>
                        <a:rPr lang="en-US"/>
                        <a:t>   </a:t>
                      </a:r>
                    </a:p>
                    <a:p>
                      <a:r>
                        <a:rPr lang="en-US"/>
                        <a:t>  Parameter</a:t>
                      </a:r>
                    </a:p>
                    <a:p>
                      <a:r>
                        <a:rPr lang="en-US" sz="1800">
                          <a:solidFill>
                            <a:srgbClr val="000000"/>
                          </a:solidFill>
                          <a:latin typeface="Hero"/>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a:t/>
                      </a:r>
                    </a:p>
                    <a:p>
                      <a:r>
                        <a:rPr lang="en-US"/>
                        <a:t>  V</a:t>
                      </a:r>
                    </a:p>
                    <a:p>
                      <a:r>
                        <a:rPr lang="en-US" sz="1800">
                          <a:solidFill>
                            <a:srgbClr val="000000"/>
                          </a:solidFill>
                          <a:latin typeface="Hero"/>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a:t/>
                      </a:r>
                    </a:p>
                    <a:p>
                      <a:r>
                        <a:rPr lang="en-US"/>
                        <a:t>  I</a:t>
                      </a:r>
                    </a:p>
                    <a:p>
                      <a:r>
                        <a:rPr lang="en-US" sz="1800">
                          <a:solidFill>
                            <a:srgbClr val="000000"/>
                          </a:solidFill>
                          <a:latin typeface="Hero"/>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a:t/>
                      </a:r>
                    </a:p>
                    <a:p>
                      <a:r>
                        <a:rPr lang="en-US"/>
                        <a:t>  V</a:t>
                      </a:r>
                    </a:p>
                    <a:p>
                      <a:r>
                        <a:rPr lang="en-US" sz="1800">
                          <a:solidFill>
                            <a:srgbClr val="000000"/>
                          </a:solidFill>
                          <a:latin typeface="Hero"/>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a:t/>
                      </a:r>
                    </a:p>
                    <a:p>
                      <a:r>
                        <a:rPr lang="en-US"/>
                        <a:t>  I</a:t>
                      </a:r>
                    </a:p>
                    <a:p>
                      <a:r>
                        <a:rPr lang="en-US" sz="1800">
                          <a:solidFill>
                            <a:srgbClr val="000000"/>
                          </a:solidFill>
                          <a:latin typeface="Hero"/>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vMerge="true">
                  <a:txBody>
                    <a:bodyPr anchor="t" rtlCol="false"/>
                    <a:lstStyle/>
                    <a:p>
                      <a:pPr algn="l">
                        <a:defRPr/>
                      </a:pPr>
                      <a:r>
                        <a:rPr lang="en-US"/>
                        <a:t/>
                      </a:r>
                    </a:p>
                    <a:p>
                      <a:r>
                        <a:rPr lang="en-US"/>
                        <a:t>   </a:t>
                      </a:r>
                    </a:p>
                    <a:p>
                      <a:r>
                        <a:rPr lang="en-US"/>
                        <a:t>  Keterangan</a:t>
                      </a:r>
                    </a:p>
                    <a:p>
                      <a:r>
                        <a:rPr lang="en-US" sz="1800">
                          <a:solidFill>
                            <a:srgbClr val="000000"/>
                          </a:solidFill>
                          <a:latin typeface="Hero"/>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414674">
                <a:tc>
                  <a:txBody>
                    <a:bodyPr anchor="t" rtlCol="false"/>
                    <a:lstStyle/>
                    <a:p>
                      <a:pPr algn="l">
                        <a:defRPr/>
                      </a:pPr>
                      <a:r>
                        <a:rPr lang="en-US"/>
                        <a:t/>
                      </a:r>
                    </a:p>
                    <a:p>
                      <a:r>
                        <a:rPr lang="en-US"/>
                        <a:t>  1</a:t>
                      </a:r>
                    </a:p>
                    <a:p>
                      <a:r>
                        <a:rPr lang="en-US" sz="1800">
                          <a:solidFill>
                            <a:srgbClr val="000000"/>
                          </a:solidFill>
                          <a:latin typeface="Hero"/>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a:t/>
                      </a:r>
                    </a:p>
                    <a:p>
                      <a:r>
                        <a:rPr lang="en-US"/>
                        <a:t>  Pompa</a:t>
                      </a:r>
                    </a:p>
                    <a:p>
                      <a:r>
                        <a:rPr lang="en-US" sz="1800">
                          <a:solidFill>
                            <a:srgbClr val="000000"/>
                          </a:solidFill>
                          <a:latin typeface="Hero"/>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a:t/>
                      </a:r>
                    </a:p>
                    <a:p>
                      <a:r>
                        <a:rPr lang="en-US"/>
                        <a:t>  11,97</a:t>
                      </a:r>
                    </a:p>
                    <a:p>
                      <a:r>
                        <a:rPr lang="en-US" sz="1800">
                          <a:solidFill>
                            <a:srgbClr val="000000"/>
                          </a:solidFill>
                          <a:latin typeface="Hero"/>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a:t/>
                      </a:r>
                    </a:p>
                    <a:p>
                      <a:r>
                        <a:rPr lang="en-US"/>
                        <a:t>  1,03</a:t>
                      </a:r>
                    </a:p>
                    <a:p>
                      <a:r>
                        <a:rPr lang="en-US" sz="1800">
                          <a:solidFill>
                            <a:srgbClr val="000000"/>
                          </a:solidFill>
                          <a:latin typeface="Hero"/>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a:t/>
                      </a:r>
                    </a:p>
                    <a:p>
                      <a:r>
                        <a:rPr lang="en-US"/>
                        <a:t>  12</a:t>
                      </a:r>
                    </a:p>
                    <a:p>
                      <a:r>
                        <a:rPr lang="en-US" sz="1800">
                          <a:solidFill>
                            <a:srgbClr val="000000"/>
                          </a:solidFill>
                          <a:latin typeface="Hero"/>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a:t/>
                      </a:r>
                    </a:p>
                    <a:p>
                      <a:r>
                        <a:rPr lang="en-US"/>
                        <a:t>  0</a:t>
                      </a:r>
                    </a:p>
                    <a:p>
                      <a:r>
                        <a:rPr lang="en-US" sz="1800">
                          <a:solidFill>
                            <a:srgbClr val="000000"/>
                          </a:solidFill>
                          <a:latin typeface="Hero"/>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a:t/>
                      </a:r>
                    </a:p>
                    <a:p>
                      <a:r>
                        <a:rPr lang="en-US"/>
                        <a:t>  Baik</a:t>
                      </a:r>
                    </a:p>
                    <a:p>
                      <a:r>
                        <a:rPr lang="en-US" sz="1800">
                          <a:solidFill>
                            <a:srgbClr val="000000"/>
                          </a:solidFill>
                          <a:latin typeface="Hero"/>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1502721" y="570264"/>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KELOMPOK 1 | MANAJEMEN PROYEK</a:t>
            </a:r>
          </a:p>
        </p:txBody>
      </p:sp>
      <p:sp>
        <p:nvSpPr>
          <p:cNvPr name="TextBox 6" id="6"/>
          <p:cNvSpPr txBox="true"/>
          <p:nvPr/>
        </p:nvSpPr>
        <p:spPr>
          <a:xfrm rot="0">
            <a:off x="1502721" y="9371932"/>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04/18</a:t>
            </a:r>
          </a:p>
        </p:txBody>
      </p:sp>
      <p:sp>
        <p:nvSpPr>
          <p:cNvPr name="TextBox 7" id="7"/>
          <p:cNvSpPr txBox="true"/>
          <p:nvPr/>
        </p:nvSpPr>
        <p:spPr>
          <a:xfrm rot="0">
            <a:off x="1028700" y="1331383"/>
            <a:ext cx="7091112" cy="514350"/>
          </a:xfrm>
          <a:prstGeom prst="rect">
            <a:avLst/>
          </a:prstGeom>
        </p:spPr>
        <p:txBody>
          <a:bodyPr anchor="t" rtlCol="false" tIns="0" lIns="0" bIns="0" rIns="0">
            <a:spAutoFit/>
          </a:bodyPr>
          <a:lstStyle/>
          <a:p>
            <a:pPr>
              <a:lnSpc>
                <a:spcPts val="4200"/>
              </a:lnSpc>
              <a:spcBef>
                <a:spcPct val="0"/>
              </a:spcBef>
            </a:pPr>
            <a:r>
              <a:rPr lang="en-US" sz="3000" spc="300">
                <a:solidFill>
                  <a:srgbClr val="73516A"/>
                </a:solidFill>
                <a:latin typeface="Garet Bold"/>
              </a:rPr>
              <a:t>PENGUJIAN SISTEM</a:t>
            </a:r>
          </a:p>
        </p:txBody>
      </p:sp>
      <p:sp>
        <p:nvSpPr>
          <p:cNvPr name="TextBox 8" id="8"/>
          <p:cNvSpPr txBox="true"/>
          <p:nvPr/>
        </p:nvSpPr>
        <p:spPr>
          <a:xfrm rot="0">
            <a:off x="1028700" y="2007756"/>
            <a:ext cx="7091112" cy="514350"/>
          </a:xfrm>
          <a:prstGeom prst="rect">
            <a:avLst/>
          </a:prstGeom>
        </p:spPr>
        <p:txBody>
          <a:bodyPr anchor="t" rtlCol="false" tIns="0" lIns="0" bIns="0" rIns="0">
            <a:spAutoFit/>
          </a:bodyPr>
          <a:lstStyle/>
          <a:p>
            <a:pPr>
              <a:lnSpc>
                <a:spcPts val="4200"/>
              </a:lnSpc>
              <a:spcBef>
                <a:spcPct val="0"/>
              </a:spcBef>
            </a:pPr>
            <a:r>
              <a:rPr lang="en-US" sz="3000" spc="300">
                <a:solidFill>
                  <a:srgbClr val="73516A"/>
                </a:solidFill>
                <a:latin typeface="Garet Bold"/>
              </a:rPr>
              <a:t>1.PENGUJIAN POWER SUPPLY</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983" y="657311"/>
            <a:ext cx="170709" cy="17070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983" y="9458980"/>
            <a:ext cx="170709" cy="170709"/>
          </a:xfrm>
          <a:prstGeom prst="rect">
            <a:avLst/>
          </a:prstGeom>
        </p:spPr>
      </p:pic>
      <p:graphicFrame>
        <p:nvGraphicFramePr>
          <p:cNvPr name="Table 4" id="4"/>
          <p:cNvGraphicFramePr>
            <a:graphicFrameLocks noGrp="true"/>
          </p:cNvGraphicFramePr>
          <p:nvPr/>
        </p:nvGraphicFramePr>
        <p:xfrm>
          <a:off x="5712142" y="3336924"/>
          <a:ext cx="6863715" cy="5921376"/>
        </p:xfrm>
        <a:graphic>
          <a:graphicData uri="http://schemas.openxmlformats.org/drawingml/2006/table">
            <a:tbl>
              <a:tblPr/>
              <a:tblGrid>
                <a:gridCol w="477735"/>
                <a:gridCol w="1047482"/>
                <a:gridCol w="1674221"/>
                <a:gridCol w="1225459"/>
                <a:gridCol w="1219409"/>
                <a:gridCol w="1219409"/>
              </a:tblGrid>
              <a:tr h="1009724">
                <a:tc>
                  <a:txBody>
                    <a:bodyPr anchor="t" rtlCol="false"/>
                    <a:lstStyle/>
                    <a:p>
                      <a:pPr algn="l">
                        <a:defRPr/>
                      </a:pPr>
                      <a:r>
                        <a:rPr lang="en-US"/>
                        <a:t/>
                      </a:r>
                    </a:p>
                    <a:p>
                      <a:r>
                        <a:rPr lang="en-US"/>
                        <a:t>  No</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Parameter</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Pembacaan Sensor</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Pembacaaan</a:t>
                      </a:r>
                    </a:p>
                    <a:p>
                      <a:r>
                        <a:rPr lang="en-US"/>
                        <a:t>  Termometer</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Δ</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Keterangan</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18609">
                <a:tc>
                  <a:txBody>
                    <a:bodyPr anchor="t" rtlCol="false"/>
                    <a:lstStyle/>
                    <a:p>
                      <a:pPr algn="l">
                        <a:defRPr/>
                      </a:pPr>
                      <a:r>
                        <a:rPr lang="en-US"/>
                        <a:t/>
                      </a:r>
                    </a:p>
                    <a:p>
                      <a:r>
                        <a:rPr lang="en-US"/>
                        <a:t>  1</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08:00</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29oC</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28,4oC</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2,11%</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Baik</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18609">
                <a:tc>
                  <a:txBody>
                    <a:bodyPr anchor="t" rtlCol="false"/>
                    <a:lstStyle/>
                    <a:p>
                      <a:pPr algn="l">
                        <a:defRPr/>
                      </a:pPr>
                      <a:r>
                        <a:rPr lang="en-US"/>
                        <a:t/>
                      </a:r>
                    </a:p>
                    <a:p>
                      <a:r>
                        <a:rPr lang="en-US"/>
                        <a:t>  2</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09:00</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30oC</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29,2oC</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2,73%</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Baik</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18609">
                <a:tc>
                  <a:txBody>
                    <a:bodyPr anchor="t" rtlCol="false"/>
                    <a:lstStyle/>
                    <a:p>
                      <a:pPr algn="l">
                        <a:defRPr/>
                      </a:pPr>
                      <a:r>
                        <a:rPr lang="en-US"/>
                        <a:t/>
                      </a:r>
                    </a:p>
                    <a:p>
                      <a:r>
                        <a:rPr lang="en-US"/>
                        <a:t>  3</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13:00</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31oC</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30,5oC</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1,63%</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Baik</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18609">
                <a:tc>
                  <a:txBody>
                    <a:bodyPr anchor="t" rtlCol="false"/>
                    <a:lstStyle/>
                    <a:p>
                      <a:pPr algn="l">
                        <a:defRPr/>
                      </a:pPr>
                      <a:r>
                        <a:rPr lang="en-US"/>
                        <a:t/>
                      </a:r>
                    </a:p>
                    <a:p>
                      <a:r>
                        <a:rPr lang="en-US"/>
                        <a:t>  4</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17:00</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30oC</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29,9oC</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0,33%</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Baik</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18609">
                <a:tc>
                  <a:txBody>
                    <a:bodyPr anchor="t" rtlCol="false"/>
                    <a:lstStyle/>
                    <a:p>
                      <a:pPr algn="l">
                        <a:defRPr/>
                      </a:pPr>
                      <a:r>
                        <a:rPr lang="en-US"/>
                        <a:t/>
                      </a:r>
                    </a:p>
                    <a:p>
                      <a:r>
                        <a:rPr lang="en-US"/>
                        <a:t>  5</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20:00</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29oC</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29,6oC</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2,02%</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Baik</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18609">
                <a:tc gridSpan="4">
                  <a:txBody>
                    <a:bodyPr anchor="t" rtlCol="false"/>
                    <a:lstStyle/>
                    <a:p>
                      <a:pPr algn="l">
                        <a:defRPr/>
                      </a:pPr>
                      <a:r>
                        <a:rPr lang="en-US"/>
                        <a:t/>
                      </a:r>
                    </a:p>
                    <a:p>
                      <a:r>
                        <a:rPr lang="en-US"/>
                        <a:t>  Σ= Rata-rata error</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defRPr/>
                      </a:pPr>
                      <a:r>
                        <a:rPr lang="en-US"/>
                        <a:t/>
                      </a:r>
                    </a:p>
                    <a:p>
                      <a:r>
                        <a:rPr lang="en-US"/>
                        <a:t>  Σ= Rata-rata error</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defRPr/>
                      </a:pPr>
                      <a:r>
                        <a:rPr lang="en-US"/>
                        <a:t/>
                      </a:r>
                    </a:p>
                    <a:p>
                      <a:r>
                        <a:rPr lang="en-US"/>
                        <a:t>  Σ= Rata-rata error</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defRPr/>
                      </a:pPr>
                      <a:r>
                        <a:rPr lang="en-US"/>
                        <a:t/>
                      </a:r>
                    </a:p>
                    <a:p>
                      <a:r>
                        <a:rPr lang="en-US"/>
                        <a:t>  Σ= Rata-rata error</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1,89%</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1502721" y="570264"/>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KELOMPOK 1 | MANAJEMEN PROYEK</a:t>
            </a:r>
          </a:p>
        </p:txBody>
      </p:sp>
      <p:sp>
        <p:nvSpPr>
          <p:cNvPr name="TextBox 6" id="6"/>
          <p:cNvSpPr txBox="true"/>
          <p:nvPr/>
        </p:nvSpPr>
        <p:spPr>
          <a:xfrm rot="0">
            <a:off x="1502721" y="9371932"/>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04/18</a:t>
            </a:r>
          </a:p>
        </p:txBody>
      </p:sp>
      <p:sp>
        <p:nvSpPr>
          <p:cNvPr name="TextBox 7" id="7"/>
          <p:cNvSpPr txBox="true"/>
          <p:nvPr/>
        </p:nvSpPr>
        <p:spPr>
          <a:xfrm rot="0">
            <a:off x="1028700" y="1331383"/>
            <a:ext cx="7091112" cy="514350"/>
          </a:xfrm>
          <a:prstGeom prst="rect">
            <a:avLst/>
          </a:prstGeom>
        </p:spPr>
        <p:txBody>
          <a:bodyPr anchor="t" rtlCol="false" tIns="0" lIns="0" bIns="0" rIns="0">
            <a:spAutoFit/>
          </a:bodyPr>
          <a:lstStyle/>
          <a:p>
            <a:pPr>
              <a:lnSpc>
                <a:spcPts val="4200"/>
              </a:lnSpc>
              <a:spcBef>
                <a:spcPct val="0"/>
              </a:spcBef>
            </a:pPr>
            <a:r>
              <a:rPr lang="en-US" sz="3000" spc="300">
                <a:solidFill>
                  <a:srgbClr val="73516A"/>
                </a:solidFill>
                <a:latin typeface="Garet Bold"/>
              </a:rPr>
              <a:t>PENGUJIAN SISTEM</a:t>
            </a:r>
          </a:p>
        </p:txBody>
      </p:sp>
      <p:sp>
        <p:nvSpPr>
          <p:cNvPr name="TextBox 8" id="8"/>
          <p:cNvSpPr txBox="true"/>
          <p:nvPr/>
        </p:nvSpPr>
        <p:spPr>
          <a:xfrm rot="0">
            <a:off x="1028700" y="2007756"/>
            <a:ext cx="7091112" cy="514350"/>
          </a:xfrm>
          <a:prstGeom prst="rect">
            <a:avLst/>
          </a:prstGeom>
        </p:spPr>
        <p:txBody>
          <a:bodyPr anchor="t" rtlCol="false" tIns="0" lIns="0" bIns="0" rIns="0">
            <a:spAutoFit/>
          </a:bodyPr>
          <a:lstStyle/>
          <a:p>
            <a:pPr>
              <a:lnSpc>
                <a:spcPts val="4200"/>
              </a:lnSpc>
              <a:spcBef>
                <a:spcPct val="0"/>
              </a:spcBef>
            </a:pPr>
            <a:r>
              <a:rPr lang="en-US" sz="3000" spc="300">
                <a:solidFill>
                  <a:srgbClr val="73516A"/>
                </a:solidFill>
                <a:latin typeface="Garet Bold"/>
              </a:rPr>
              <a:t>2.PENGUJIAN SENSOR DHT11</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983" y="657311"/>
            <a:ext cx="170709" cy="17070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983" y="9458980"/>
            <a:ext cx="170709" cy="170709"/>
          </a:xfrm>
          <a:prstGeom prst="rect">
            <a:avLst/>
          </a:prstGeom>
        </p:spPr>
      </p:pic>
      <p:graphicFrame>
        <p:nvGraphicFramePr>
          <p:cNvPr name="Table 4" id="4"/>
          <p:cNvGraphicFramePr>
            <a:graphicFrameLocks noGrp="true"/>
          </p:cNvGraphicFramePr>
          <p:nvPr/>
        </p:nvGraphicFramePr>
        <p:xfrm>
          <a:off x="5410756" y="2741181"/>
          <a:ext cx="7466489" cy="7070725"/>
        </p:xfrm>
        <a:graphic>
          <a:graphicData uri="http://schemas.openxmlformats.org/drawingml/2006/table">
            <a:tbl>
              <a:tblPr/>
              <a:tblGrid>
                <a:gridCol w="477627"/>
                <a:gridCol w="1331500"/>
                <a:gridCol w="1673844"/>
                <a:gridCol w="1545246"/>
                <a:gridCol w="1219136"/>
                <a:gridCol w="1219136"/>
              </a:tblGrid>
              <a:tr h="1391223">
                <a:tc>
                  <a:txBody>
                    <a:bodyPr anchor="t" rtlCol="false"/>
                    <a:lstStyle/>
                    <a:p>
                      <a:pPr algn="l">
                        <a:defRPr/>
                      </a:pPr>
                      <a:r>
                        <a:rPr lang="en-US"/>
                        <a:t/>
                      </a:r>
                    </a:p>
                    <a:p>
                      <a:r>
                        <a:rPr lang="en-US"/>
                        <a:t>  No</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Parameter </a:t>
                      </a:r>
                    </a:p>
                    <a:p>
                      <a:r>
                        <a:rPr lang="en-US"/>
                        <a:t>  Air dan Nutrisi</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Pembacaan Sensor</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Pembacaaan TDS</a:t>
                      </a:r>
                    </a:p>
                    <a:p>
                      <a:r>
                        <a:rPr lang="en-US"/>
                        <a:t>  Meter</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Δ</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Keterangan</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1363">
                <a:tc>
                  <a:txBody>
                    <a:bodyPr anchor="t" rtlCol="false"/>
                    <a:lstStyle/>
                    <a:p>
                      <a:pPr algn="l">
                        <a:defRPr/>
                      </a:pPr>
                      <a:r>
                        <a:rPr lang="en-US"/>
                        <a:t/>
                      </a:r>
                    </a:p>
                    <a:p>
                      <a:r>
                        <a:rPr lang="en-US"/>
                        <a:t>  1</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1 liter air</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138</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132</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4,54%</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Baik</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09194">
                <a:tc>
                  <a:txBody>
                    <a:bodyPr anchor="t" rtlCol="false"/>
                    <a:lstStyle/>
                    <a:p>
                      <a:pPr algn="l">
                        <a:defRPr/>
                      </a:pPr>
                      <a:r>
                        <a:rPr lang="en-US"/>
                        <a:t/>
                      </a:r>
                    </a:p>
                    <a:p>
                      <a:r>
                        <a:rPr lang="en-US"/>
                        <a:t>  2</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1 liter air + 1 ml</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145</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147</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1,36%</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Baik</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09194">
                <a:tc>
                  <a:txBody>
                    <a:bodyPr anchor="t" rtlCol="false"/>
                    <a:lstStyle/>
                    <a:p>
                      <a:pPr algn="l">
                        <a:defRPr/>
                      </a:pPr>
                      <a:r>
                        <a:rPr lang="en-US"/>
                        <a:t/>
                      </a:r>
                    </a:p>
                    <a:p>
                      <a:r>
                        <a:rPr lang="en-US"/>
                        <a:t>  3</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1 liter air + 2 ml</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282</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288</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2,08%</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Baik</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09194">
                <a:tc>
                  <a:txBody>
                    <a:bodyPr anchor="t" rtlCol="false"/>
                    <a:lstStyle/>
                    <a:p>
                      <a:pPr algn="l">
                        <a:defRPr/>
                      </a:pPr>
                      <a:r>
                        <a:rPr lang="en-US"/>
                        <a:t/>
                      </a:r>
                    </a:p>
                    <a:p>
                      <a:r>
                        <a:rPr lang="en-US"/>
                        <a:t>  4</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1 liter air + 3 ml</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316</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315</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0,31%</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Baik</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09194">
                <a:tc>
                  <a:txBody>
                    <a:bodyPr anchor="t" rtlCol="false"/>
                    <a:lstStyle/>
                    <a:p>
                      <a:pPr algn="l">
                        <a:defRPr/>
                      </a:pPr>
                      <a:r>
                        <a:rPr lang="en-US"/>
                        <a:t/>
                      </a:r>
                    </a:p>
                    <a:p>
                      <a:r>
                        <a:rPr lang="en-US"/>
                        <a:t>  5</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1 liter air + 4 ml</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399</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399</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0%</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Baik</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1363">
                <a:tc gridSpan="4">
                  <a:txBody>
                    <a:bodyPr anchor="t" rtlCol="false"/>
                    <a:lstStyle/>
                    <a:p>
                      <a:pPr algn="l">
                        <a:defRPr/>
                      </a:pPr>
                      <a:r>
                        <a:rPr lang="en-US"/>
                        <a:t/>
                      </a:r>
                    </a:p>
                    <a:p>
                      <a:r>
                        <a:rPr lang="en-US"/>
                        <a:t>  Σ= Rata-rata error</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defRPr/>
                      </a:pPr>
                      <a:r>
                        <a:rPr lang="en-US"/>
                        <a:t/>
                      </a:r>
                    </a:p>
                    <a:p>
                      <a:r>
                        <a:rPr lang="en-US"/>
                        <a:t>  Σ= Rata-rata error</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defRPr/>
                      </a:pPr>
                      <a:r>
                        <a:rPr lang="en-US"/>
                        <a:t/>
                      </a:r>
                    </a:p>
                    <a:p>
                      <a:r>
                        <a:rPr lang="en-US"/>
                        <a:t>  Σ= Rata-rata error</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defRPr/>
                      </a:pPr>
                      <a:r>
                        <a:rPr lang="en-US"/>
                        <a:t/>
                      </a:r>
                    </a:p>
                    <a:p>
                      <a:r>
                        <a:rPr lang="en-US"/>
                        <a:t>  Σ= Rata-rata error</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1,65%</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1502721" y="570264"/>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KELOMPOK 1 | MANAJEMEN PROYEK</a:t>
            </a:r>
          </a:p>
        </p:txBody>
      </p:sp>
      <p:sp>
        <p:nvSpPr>
          <p:cNvPr name="TextBox 6" id="6"/>
          <p:cNvSpPr txBox="true"/>
          <p:nvPr/>
        </p:nvSpPr>
        <p:spPr>
          <a:xfrm rot="0">
            <a:off x="1502721" y="9371932"/>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04/18</a:t>
            </a:r>
          </a:p>
        </p:txBody>
      </p:sp>
      <p:sp>
        <p:nvSpPr>
          <p:cNvPr name="TextBox 7" id="7"/>
          <p:cNvSpPr txBox="true"/>
          <p:nvPr/>
        </p:nvSpPr>
        <p:spPr>
          <a:xfrm rot="0">
            <a:off x="1028700" y="1331383"/>
            <a:ext cx="7091112" cy="514350"/>
          </a:xfrm>
          <a:prstGeom prst="rect">
            <a:avLst/>
          </a:prstGeom>
        </p:spPr>
        <p:txBody>
          <a:bodyPr anchor="t" rtlCol="false" tIns="0" lIns="0" bIns="0" rIns="0">
            <a:spAutoFit/>
          </a:bodyPr>
          <a:lstStyle/>
          <a:p>
            <a:pPr>
              <a:lnSpc>
                <a:spcPts val="4200"/>
              </a:lnSpc>
              <a:spcBef>
                <a:spcPct val="0"/>
              </a:spcBef>
            </a:pPr>
            <a:r>
              <a:rPr lang="en-US" sz="3000" spc="300">
                <a:solidFill>
                  <a:srgbClr val="73516A"/>
                </a:solidFill>
                <a:latin typeface="Garet Bold"/>
              </a:rPr>
              <a:t>PENGUJIAN SISTEM</a:t>
            </a:r>
          </a:p>
        </p:txBody>
      </p:sp>
      <p:sp>
        <p:nvSpPr>
          <p:cNvPr name="TextBox 8" id="8"/>
          <p:cNvSpPr txBox="true"/>
          <p:nvPr/>
        </p:nvSpPr>
        <p:spPr>
          <a:xfrm rot="0">
            <a:off x="1028700" y="2007756"/>
            <a:ext cx="7091112" cy="514350"/>
          </a:xfrm>
          <a:prstGeom prst="rect">
            <a:avLst/>
          </a:prstGeom>
        </p:spPr>
        <p:txBody>
          <a:bodyPr anchor="t" rtlCol="false" tIns="0" lIns="0" bIns="0" rIns="0">
            <a:spAutoFit/>
          </a:bodyPr>
          <a:lstStyle/>
          <a:p>
            <a:pPr>
              <a:lnSpc>
                <a:spcPts val="4200"/>
              </a:lnSpc>
              <a:spcBef>
                <a:spcPct val="0"/>
              </a:spcBef>
            </a:pPr>
            <a:r>
              <a:rPr lang="en-US" sz="3000" spc="300">
                <a:solidFill>
                  <a:srgbClr val="73516A"/>
                </a:solidFill>
                <a:latin typeface="Garet Bold"/>
              </a:rPr>
              <a:t>3.PENGUJIAN SENSOR TDS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983" y="657311"/>
            <a:ext cx="170709" cy="17070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983" y="9458980"/>
            <a:ext cx="170709" cy="170709"/>
          </a:xfrm>
          <a:prstGeom prst="rect">
            <a:avLst/>
          </a:prstGeom>
        </p:spPr>
      </p:pic>
      <p:graphicFrame>
        <p:nvGraphicFramePr>
          <p:cNvPr name="Table 4" id="4"/>
          <p:cNvGraphicFramePr>
            <a:graphicFrameLocks noGrp="true"/>
          </p:cNvGraphicFramePr>
          <p:nvPr/>
        </p:nvGraphicFramePr>
        <p:xfrm>
          <a:off x="5596731" y="2565313"/>
          <a:ext cx="7094538" cy="7064376"/>
        </p:xfrm>
        <a:graphic>
          <a:graphicData uri="http://schemas.openxmlformats.org/drawingml/2006/table">
            <a:tbl>
              <a:tblPr/>
              <a:tblGrid>
                <a:gridCol w="1290173"/>
                <a:gridCol w="1290173"/>
                <a:gridCol w="1290173"/>
                <a:gridCol w="1290173"/>
                <a:gridCol w="714547"/>
                <a:gridCol w="1219299"/>
              </a:tblGrid>
              <a:tr h="1009197">
                <a:tc>
                  <a:txBody>
                    <a:bodyPr anchor="t" rtlCol="false"/>
                    <a:lstStyle/>
                    <a:p>
                      <a:pPr algn="l">
                        <a:defRPr/>
                      </a:pPr>
                      <a:r>
                        <a:rPr lang="en-US"/>
                        <a:t/>
                      </a:r>
                    </a:p>
                    <a:p>
                      <a:r>
                        <a:rPr lang="en-US"/>
                        <a:t>  No</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Parameter </a:t>
                      </a:r>
                    </a:p>
                    <a:p>
                      <a:r>
                        <a:rPr lang="en-US"/>
                        <a:t>   </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Pembacaan Sensor</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Pembacaaan pH Meter</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Δ</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Keterangan</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09197">
                <a:tc>
                  <a:txBody>
                    <a:bodyPr anchor="t" rtlCol="false"/>
                    <a:lstStyle/>
                    <a:p>
                      <a:pPr algn="l">
                        <a:defRPr/>
                      </a:pPr>
                      <a:r>
                        <a:rPr lang="en-US"/>
                        <a:t/>
                      </a:r>
                    </a:p>
                    <a:p>
                      <a:r>
                        <a:rPr lang="en-US"/>
                        <a:t>  1</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Air Gula</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7,2 PPM</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7,1 PPM</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0,14%</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Baik</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09197">
                <a:tc>
                  <a:txBody>
                    <a:bodyPr anchor="t" rtlCol="false"/>
                    <a:lstStyle/>
                    <a:p>
                      <a:pPr algn="l">
                        <a:defRPr/>
                      </a:pPr>
                      <a:r>
                        <a:rPr lang="en-US"/>
                        <a:t/>
                      </a:r>
                    </a:p>
                    <a:p>
                      <a:r>
                        <a:rPr lang="en-US"/>
                        <a:t>  2</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Air Sumur</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6,5 PPM</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6,6 PPM</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1,01%</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Baik</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09197">
                <a:tc>
                  <a:txBody>
                    <a:bodyPr anchor="t" rtlCol="false"/>
                    <a:lstStyle/>
                    <a:p>
                      <a:pPr algn="l">
                        <a:defRPr/>
                      </a:pPr>
                      <a:r>
                        <a:rPr lang="en-US"/>
                        <a:t/>
                      </a:r>
                    </a:p>
                    <a:p>
                      <a:r>
                        <a:rPr lang="en-US"/>
                        <a:t>  3</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Air Sabun</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10 PPM</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10,1 PPM</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0,99%</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Baik</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09197">
                <a:tc>
                  <a:txBody>
                    <a:bodyPr anchor="t" rtlCol="false"/>
                    <a:lstStyle/>
                    <a:p>
                      <a:pPr algn="l">
                        <a:defRPr/>
                      </a:pPr>
                      <a:r>
                        <a:rPr lang="en-US"/>
                        <a:t/>
                      </a:r>
                    </a:p>
                    <a:p>
                      <a:r>
                        <a:rPr lang="en-US"/>
                        <a:t>  4</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Air Cuka</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3,6 PPM</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1,7 PPM</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2,70%</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Baik</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09197">
                <a:tc>
                  <a:txBody>
                    <a:bodyPr anchor="t" rtlCol="false"/>
                    <a:lstStyle/>
                    <a:p>
                      <a:pPr algn="l">
                        <a:defRPr/>
                      </a:pPr>
                      <a:r>
                        <a:rPr lang="en-US"/>
                        <a:t/>
                      </a:r>
                    </a:p>
                    <a:p>
                      <a:r>
                        <a:rPr lang="en-US"/>
                        <a:t>  5</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Air Garam</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6,61 PPM</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6 PPM</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1,66%</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Baik</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09197">
                <a:tc gridSpan="4">
                  <a:txBody>
                    <a:bodyPr anchor="t" rtlCol="false"/>
                    <a:lstStyle/>
                    <a:p>
                      <a:pPr algn="l">
                        <a:defRPr/>
                      </a:pPr>
                      <a:r>
                        <a:rPr lang="en-US"/>
                        <a:t/>
                      </a:r>
                    </a:p>
                    <a:p>
                      <a:r>
                        <a:rPr lang="en-US"/>
                        <a:t>  Σ= Rata-rata error</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defRPr/>
                      </a:pPr>
                      <a:r>
                        <a:rPr lang="en-US"/>
                        <a:t/>
                      </a:r>
                    </a:p>
                    <a:p>
                      <a:r>
                        <a:rPr lang="en-US"/>
                        <a:t>  Σ= Rata-rata error</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defRPr/>
                      </a:pPr>
                      <a:r>
                        <a:rPr lang="en-US"/>
                        <a:t/>
                      </a:r>
                    </a:p>
                    <a:p>
                      <a:r>
                        <a:rPr lang="en-US"/>
                        <a:t>  Σ= Rata-rata error</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defRPr/>
                      </a:pPr>
                      <a:r>
                        <a:rPr lang="en-US"/>
                        <a:t/>
                      </a:r>
                    </a:p>
                    <a:p>
                      <a:r>
                        <a:rPr lang="en-US"/>
                        <a:t>  Σ= Rata-rata error</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1,3%</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defRPr/>
                      </a:pPr>
                      <a:r>
                        <a:rPr lang="en-US"/>
                        <a:t/>
                      </a:r>
                    </a:p>
                    <a:p>
                      <a:r>
                        <a:rPr lang="en-US"/>
                        <a:t>   </a:t>
                      </a:r>
                    </a:p>
                    <a:p>
                      <a:r>
                        <a:rPr lang="en-US" sz="1100">
                          <a:solidFill>
                            <a:srgbClr val="000000"/>
                          </a:solidFill>
                          <a:latin typeface="Garet"/>
                        </a:rPr>
                        <a:t>  </a:t>
                      </a:r>
                    </a:p>
                  </a:txBody>
                  <a:tcP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1502721" y="570264"/>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KELOMPOK 1 | MANAJEMEN PROYEK</a:t>
            </a:r>
          </a:p>
        </p:txBody>
      </p:sp>
      <p:sp>
        <p:nvSpPr>
          <p:cNvPr name="TextBox 6" id="6"/>
          <p:cNvSpPr txBox="true"/>
          <p:nvPr/>
        </p:nvSpPr>
        <p:spPr>
          <a:xfrm rot="0">
            <a:off x="1502721" y="9371932"/>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04/18</a:t>
            </a:r>
          </a:p>
        </p:txBody>
      </p:sp>
      <p:sp>
        <p:nvSpPr>
          <p:cNvPr name="TextBox 7" id="7"/>
          <p:cNvSpPr txBox="true"/>
          <p:nvPr/>
        </p:nvSpPr>
        <p:spPr>
          <a:xfrm rot="0">
            <a:off x="1028700" y="1331383"/>
            <a:ext cx="7091112" cy="514350"/>
          </a:xfrm>
          <a:prstGeom prst="rect">
            <a:avLst/>
          </a:prstGeom>
        </p:spPr>
        <p:txBody>
          <a:bodyPr anchor="t" rtlCol="false" tIns="0" lIns="0" bIns="0" rIns="0">
            <a:spAutoFit/>
          </a:bodyPr>
          <a:lstStyle/>
          <a:p>
            <a:pPr>
              <a:lnSpc>
                <a:spcPts val="4200"/>
              </a:lnSpc>
              <a:spcBef>
                <a:spcPct val="0"/>
              </a:spcBef>
            </a:pPr>
            <a:r>
              <a:rPr lang="en-US" sz="3000" spc="300">
                <a:solidFill>
                  <a:srgbClr val="73516A"/>
                </a:solidFill>
                <a:latin typeface="Garet Bold"/>
              </a:rPr>
              <a:t>PENGUJIAN SISTEM</a:t>
            </a:r>
          </a:p>
        </p:txBody>
      </p:sp>
      <p:sp>
        <p:nvSpPr>
          <p:cNvPr name="TextBox 8" id="8"/>
          <p:cNvSpPr txBox="true"/>
          <p:nvPr/>
        </p:nvSpPr>
        <p:spPr>
          <a:xfrm rot="0">
            <a:off x="1028700" y="2007756"/>
            <a:ext cx="7091112" cy="514350"/>
          </a:xfrm>
          <a:prstGeom prst="rect">
            <a:avLst/>
          </a:prstGeom>
        </p:spPr>
        <p:txBody>
          <a:bodyPr anchor="t" rtlCol="false" tIns="0" lIns="0" bIns="0" rIns="0">
            <a:spAutoFit/>
          </a:bodyPr>
          <a:lstStyle/>
          <a:p>
            <a:pPr>
              <a:lnSpc>
                <a:spcPts val="4200"/>
              </a:lnSpc>
              <a:spcBef>
                <a:spcPct val="0"/>
              </a:spcBef>
            </a:pPr>
            <a:r>
              <a:rPr lang="en-US" sz="3000" spc="300">
                <a:solidFill>
                  <a:srgbClr val="73516A"/>
                </a:solidFill>
                <a:latin typeface="Garet Bold"/>
              </a:rPr>
              <a:t>4.PENGUJIAN SENSOR PH</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88" t="0" r="0" b="363"/>
          <a:stretch>
            <a:fillRect/>
          </a:stretch>
        </p:blipFill>
        <p:spPr>
          <a:xfrm flipH="false" flipV="false" rot="0">
            <a:off x="-327875" y="-6193799"/>
            <a:ext cx="18943749" cy="19376399"/>
          </a:xfrm>
          <a:prstGeom prst="rect">
            <a:avLst/>
          </a:prstGeom>
        </p:spPr>
      </p:pic>
      <p:sp>
        <p:nvSpPr>
          <p:cNvPr name="TextBox 3" id="3"/>
          <p:cNvSpPr txBox="true"/>
          <p:nvPr/>
        </p:nvSpPr>
        <p:spPr>
          <a:xfrm rot="0">
            <a:off x="5598444" y="6978386"/>
            <a:ext cx="7091112" cy="306704"/>
          </a:xfrm>
          <a:prstGeom prst="rect">
            <a:avLst/>
          </a:prstGeom>
        </p:spPr>
        <p:txBody>
          <a:bodyPr anchor="t" rtlCol="false" tIns="0" lIns="0" bIns="0" rIns="0">
            <a:spAutoFit/>
          </a:bodyPr>
          <a:lstStyle/>
          <a:p>
            <a:pPr algn="ctr">
              <a:lnSpc>
                <a:spcPts val="2520"/>
              </a:lnSpc>
              <a:spcBef>
                <a:spcPct val="0"/>
              </a:spcBef>
            </a:pPr>
            <a:r>
              <a:rPr lang="en-US" sz="1800" spc="180">
                <a:solidFill>
                  <a:srgbClr val="9F7582"/>
                </a:solidFill>
                <a:latin typeface="Hero Bold"/>
              </a:rPr>
              <a:t>REALLYGREATSITE.COM</a:t>
            </a:r>
          </a:p>
        </p:txBody>
      </p:sp>
      <p:sp>
        <p:nvSpPr>
          <p:cNvPr name="TextBox 4" id="4"/>
          <p:cNvSpPr txBox="true"/>
          <p:nvPr/>
        </p:nvSpPr>
        <p:spPr>
          <a:xfrm rot="0">
            <a:off x="4075752" y="5373635"/>
            <a:ext cx="10136496" cy="1207351"/>
          </a:xfrm>
          <a:prstGeom prst="rect">
            <a:avLst/>
          </a:prstGeom>
        </p:spPr>
        <p:txBody>
          <a:bodyPr anchor="t" rtlCol="false" tIns="0" lIns="0" bIns="0" rIns="0">
            <a:spAutoFit/>
          </a:bodyPr>
          <a:lstStyle/>
          <a:p>
            <a:pPr algn="ctr">
              <a:lnSpc>
                <a:spcPts val="9995"/>
              </a:lnSpc>
              <a:spcBef>
                <a:spcPct val="0"/>
              </a:spcBef>
            </a:pPr>
            <a:r>
              <a:rPr lang="en-US" sz="7139" spc="713">
                <a:solidFill>
                  <a:srgbClr val="45324E"/>
                </a:solidFill>
                <a:latin typeface="Garet Bold"/>
              </a:rPr>
              <a:t>TH</a:t>
            </a:r>
            <a:r>
              <a:rPr lang="en-US" sz="7139" spc="713">
                <a:solidFill>
                  <a:srgbClr val="73516A"/>
                </a:solidFill>
                <a:latin typeface="Garet Bold"/>
              </a:rPr>
              <a:t>AN</a:t>
            </a:r>
            <a:r>
              <a:rPr lang="en-US" sz="7139" spc="713">
                <a:solidFill>
                  <a:srgbClr val="9F7582"/>
                </a:solidFill>
                <a:latin typeface="Garet Bold"/>
              </a:rPr>
              <a:t>K Y</a:t>
            </a:r>
            <a:r>
              <a:rPr lang="en-US" sz="7139" spc="713">
                <a:solidFill>
                  <a:srgbClr val="CB9C9C"/>
                </a:solidFill>
                <a:latin typeface="Garet Bold"/>
              </a:rPr>
              <a:t>OU</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115300" y="3001910"/>
            <a:ext cx="2057400" cy="2057400"/>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grpSp>
        <p:nvGrpSpPr>
          <p:cNvPr name="Group 2" id="2"/>
          <p:cNvGrpSpPr/>
          <p:nvPr/>
        </p:nvGrpSpPr>
        <p:grpSpPr>
          <a:xfrm rot="0">
            <a:off x="11134075" y="0"/>
            <a:ext cx="7153925" cy="10287000"/>
            <a:chOff x="0" y="0"/>
            <a:chExt cx="1884161" cy="2709333"/>
          </a:xfrm>
        </p:grpSpPr>
        <p:sp>
          <p:nvSpPr>
            <p:cNvPr name="Freeform 3" id="3"/>
            <p:cNvSpPr/>
            <p:nvPr/>
          </p:nvSpPr>
          <p:spPr>
            <a:xfrm>
              <a:off x="0" y="0"/>
              <a:ext cx="1884161" cy="2709333"/>
            </a:xfrm>
            <a:custGeom>
              <a:avLst/>
              <a:gdLst/>
              <a:ahLst/>
              <a:cxnLst/>
              <a:rect r="r" b="b" t="t" l="l"/>
              <a:pathLst>
                <a:path h="2709333" w="1884161">
                  <a:moveTo>
                    <a:pt x="0" y="0"/>
                  </a:moveTo>
                  <a:lnTo>
                    <a:pt x="1884161" y="0"/>
                  </a:lnTo>
                  <a:lnTo>
                    <a:pt x="1884161" y="2709333"/>
                  </a:lnTo>
                  <a:lnTo>
                    <a:pt x="0" y="2709333"/>
                  </a:lnTo>
                  <a:close/>
                </a:path>
              </a:pathLst>
            </a:custGeom>
            <a:solidFill>
              <a:srgbClr val="F2DCD1"/>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868"/>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983" y="657311"/>
            <a:ext cx="170709" cy="170709"/>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983" y="9458980"/>
            <a:ext cx="170709" cy="170709"/>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11944363" y="3086100"/>
            <a:ext cx="5533350" cy="4114800"/>
          </a:xfrm>
          <a:prstGeom prst="rect">
            <a:avLst/>
          </a:prstGeom>
        </p:spPr>
      </p:pic>
      <p:sp>
        <p:nvSpPr>
          <p:cNvPr name="TextBox 8" id="8"/>
          <p:cNvSpPr txBox="true"/>
          <p:nvPr/>
        </p:nvSpPr>
        <p:spPr>
          <a:xfrm rot="0">
            <a:off x="1502721" y="570264"/>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KELOMPOK 1 | MANAJEMEN PROYEK</a:t>
            </a:r>
          </a:p>
        </p:txBody>
      </p:sp>
      <p:sp>
        <p:nvSpPr>
          <p:cNvPr name="TextBox 9" id="9"/>
          <p:cNvSpPr txBox="true"/>
          <p:nvPr/>
        </p:nvSpPr>
        <p:spPr>
          <a:xfrm rot="0">
            <a:off x="1502721" y="9371932"/>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04/18</a:t>
            </a:r>
          </a:p>
        </p:txBody>
      </p:sp>
      <p:sp>
        <p:nvSpPr>
          <p:cNvPr name="TextBox 10" id="10"/>
          <p:cNvSpPr txBox="true"/>
          <p:nvPr/>
        </p:nvSpPr>
        <p:spPr>
          <a:xfrm rot="0">
            <a:off x="1028700" y="2876437"/>
            <a:ext cx="7091112" cy="514350"/>
          </a:xfrm>
          <a:prstGeom prst="rect">
            <a:avLst/>
          </a:prstGeom>
        </p:spPr>
        <p:txBody>
          <a:bodyPr anchor="t" rtlCol="false" tIns="0" lIns="0" bIns="0" rIns="0">
            <a:spAutoFit/>
          </a:bodyPr>
          <a:lstStyle/>
          <a:p>
            <a:pPr>
              <a:lnSpc>
                <a:spcPts val="4200"/>
              </a:lnSpc>
              <a:spcBef>
                <a:spcPct val="0"/>
              </a:spcBef>
            </a:pPr>
            <a:r>
              <a:rPr lang="en-US" sz="3000" spc="300">
                <a:solidFill>
                  <a:srgbClr val="73516A"/>
                </a:solidFill>
                <a:latin typeface="Garet Bold"/>
              </a:rPr>
              <a:t>OVERVIEW</a:t>
            </a:r>
          </a:p>
        </p:txBody>
      </p:sp>
      <p:sp>
        <p:nvSpPr>
          <p:cNvPr name="TextBox 11" id="11"/>
          <p:cNvSpPr txBox="true"/>
          <p:nvPr/>
        </p:nvSpPr>
        <p:spPr>
          <a:xfrm rot="0">
            <a:off x="1028700" y="4899138"/>
            <a:ext cx="9216375" cy="2806700"/>
          </a:xfrm>
          <a:prstGeom prst="rect">
            <a:avLst/>
          </a:prstGeom>
        </p:spPr>
        <p:txBody>
          <a:bodyPr anchor="t" rtlCol="false" tIns="0" lIns="0" bIns="0" rIns="0">
            <a:spAutoFit/>
          </a:bodyPr>
          <a:lstStyle/>
          <a:p>
            <a:pPr algn="just">
              <a:lnSpc>
                <a:spcPts val="2800"/>
              </a:lnSpc>
            </a:pPr>
            <a:r>
              <a:rPr lang="en-US" sz="2000">
                <a:solidFill>
                  <a:srgbClr val="45324E"/>
                </a:solidFill>
                <a:latin typeface="Garet"/>
              </a:rPr>
              <a:t>Indonesia adalah negara pertanian yang memprioritaskan tanaman sebagai pendapatan terbesarnya. Tanaman tersebut kemudian digunakan untuk memenuhi kebutuhan makanan dan mengekspor target. </a:t>
            </a:r>
          </a:p>
          <a:p>
            <a:pPr algn="just">
              <a:lnSpc>
                <a:spcPts val="2800"/>
              </a:lnSpc>
            </a:pPr>
          </a:p>
          <a:p>
            <a:pPr algn="just">
              <a:lnSpc>
                <a:spcPts val="2800"/>
              </a:lnSpc>
              <a:spcBef>
                <a:spcPct val="0"/>
              </a:spcBef>
            </a:pPr>
            <a:r>
              <a:rPr lang="en-US" sz="2000">
                <a:solidFill>
                  <a:srgbClr val="45324E"/>
                </a:solidFill>
                <a:latin typeface="Garet"/>
              </a:rPr>
              <a:t>Di antara tanaman tersebut, kategori yang dapat dianggap sebagai salah satu kontributor terbesar dalam memenuhi kebutuhan makanan adalah sayuran.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87308" y="9458980"/>
            <a:ext cx="170709" cy="170709"/>
          </a:xfrm>
          <a:prstGeom prst="rect">
            <a:avLst/>
          </a:prstGeom>
        </p:spPr>
      </p:pic>
      <p:grpSp>
        <p:nvGrpSpPr>
          <p:cNvPr name="Group 3" id="3"/>
          <p:cNvGrpSpPr/>
          <p:nvPr/>
        </p:nvGrpSpPr>
        <p:grpSpPr>
          <a:xfrm rot="0">
            <a:off x="0" y="0"/>
            <a:ext cx="6900791" cy="10287000"/>
            <a:chOff x="0" y="0"/>
            <a:chExt cx="1817492" cy="2709333"/>
          </a:xfrm>
        </p:grpSpPr>
        <p:sp>
          <p:nvSpPr>
            <p:cNvPr name="Freeform 4" id="4"/>
            <p:cNvSpPr/>
            <p:nvPr/>
          </p:nvSpPr>
          <p:spPr>
            <a:xfrm>
              <a:off x="0" y="0"/>
              <a:ext cx="1817492" cy="2709333"/>
            </a:xfrm>
            <a:custGeom>
              <a:avLst/>
              <a:gdLst/>
              <a:ahLst/>
              <a:cxnLst/>
              <a:rect r="r" b="b" t="t" l="l"/>
              <a:pathLst>
                <a:path h="2709333" w="1817492">
                  <a:moveTo>
                    <a:pt x="0" y="0"/>
                  </a:moveTo>
                  <a:lnTo>
                    <a:pt x="1817492" y="0"/>
                  </a:lnTo>
                  <a:lnTo>
                    <a:pt x="1817492" y="2709333"/>
                  </a:lnTo>
                  <a:lnTo>
                    <a:pt x="0" y="2709333"/>
                  </a:lnTo>
                  <a:close/>
                </a:path>
              </a:pathLst>
            </a:custGeom>
            <a:solidFill>
              <a:srgbClr val="9F7582"/>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marL="0" indent="0" lvl="0">
                <a:lnSpc>
                  <a:spcPts val="2868"/>
                </a:lnSpc>
                <a:spcBef>
                  <a:spcPct val="0"/>
                </a:spcBef>
              </a:pPr>
            </a:p>
          </p:txBody>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493833" y="723689"/>
            <a:ext cx="170709" cy="170709"/>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1296655" y="1907005"/>
            <a:ext cx="4307480" cy="6472989"/>
          </a:xfrm>
          <a:prstGeom prst="rect">
            <a:avLst/>
          </a:prstGeom>
        </p:spPr>
      </p:pic>
      <p:sp>
        <p:nvSpPr>
          <p:cNvPr name="TextBox 8" id="8"/>
          <p:cNvSpPr txBox="true"/>
          <p:nvPr/>
        </p:nvSpPr>
        <p:spPr>
          <a:xfrm rot="0">
            <a:off x="9695696" y="9371932"/>
            <a:ext cx="7091112" cy="306704"/>
          </a:xfrm>
          <a:prstGeom prst="rect">
            <a:avLst/>
          </a:prstGeom>
        </p:spPr>
        <p:txBody>
          <a:bodyPr anchor="t" rtlCol="false" tIns="0" lIns="0" bIns="0" rIns="0">
            <a:spAutoFit/>
          </a:bodyPr>
          <a:lstStyle/>
          <a:p>
            <a:pPr algn="r">
              <a:lnSpc>
                <a:spcPts val="2520"/>
              </a:lnSpc>
              <a:spcBef>
                <a:spcPct val="0"/>
              </a:spcBef>
            </a:pPr>
            <a:r>
              <a:rPr lang="en-US" sz="1800" spc="180">
                <a:solidFill>
                  <a:srgbClr val="9F7582"/>
                </a:solidFill>
                <a:latin typeface="Hero Bold"/>
              </a:rPr>
              <a:t>04/18</a:t>
            </a:r>
          </a:p>
        </p:txBody>
      </p:sp>
      <p:sp>
        <p:nvSpPr>
          <p:cNvPr name="TextBox 9" id="9"/>
          <p:cNvSpPr txBox="true"/>
          <p:nvPr/>
        </p:nvSpPr>
        <p:spPr>
          <a:xfrm rot="0">
            <a:off x="10014046" y="2919986"/>
            <a:ext cx="5192937" cy="1047750"/>
          </a:xfrm>
          <a:prstGeom prst="rect">
            <a:avLst/>
          </a:prstGeom>
        </p:spPr>
        <p:txBody>
          <a:bodyPr anchor="t" rtlCol="false" tIns="0" lIns="0" bIns="0" rIns="0">
            <a:spAutoFit/>
          </a:bodyPr>
          <a:lstStyle/>
          <a:p>
            <a:pPr>
              <a:lnSpc>
                <a:spcPts val="4200"/>
              </a:lnSpc>
              <a:spcBef>
                <a:spcPct val="0"/>
              </a:spcBef>
            </a:pPr>
            <a:r>
              <a:rPr lang="en-US" sz="3000" spc="300">
                <a:solidFill>
                  <a:srgbClr val="73516A"/>
                </a:solidFill>
                <a:latin typeface="Garet Bold"/>
              </a:rPr>
              <a:t>TUJUAN PENULISAN &amp; APLIKASI</a:t>
            </a:r>
          </a:p>
        </p:txBody>
      </p:sp>
      <p:sp>
        <p:nvSpPr>
          <p:cNvPr name="TextBox 10" id="10"/>
          <p:cNvSpPr txBox="true"/>
          <p:nvPr/>
        </p:nvSpPr>
        <p:spPr>
          <a:xfrm rot="0">
            <a:off x="9144000" y="5105400"/>
            <a:ext cx="7141970" cy="1397000"/>
          </a:xfrm>
          <a:prstGeom prst="rect">
            <a:avLst/>
          </a:prstGeom>
        </p:spPr>
        <p:txBody>
          <a:bodyPr anchor="t" rtlCol="false" tIns="0" lIns="0" bIns="0" rIns="0">
            <a:spAutoFit/>
          </a:bodyPr>
          <a:lstStyle/>
          <a:p>
            <a:pPr algn="just">
              <a:lnSpc>
                <a:spcPts val="2800"/>
              </a:lnSpc>
              <a:spcBef>
                <a:spcPct val="0"/>
              </a:spcBef>
            </a:pPr>
            <a:r>
              <a:rPr lang="en-US" sz="2000">
                <a:solidFill>
                  <a:srgbClr val="000000"/>
                </a:solidFill>
                <a:latin typeface="Garet"/>
              </a:rPr>
              <a:t>Untuk mengetahui pengaruh kemiringan pipa talang terhadap pertumbuhan dan produksi tanaman pakcoy dan penulisan ini ditujukan kepada petani di Indonesia terutama petani di Batam, Kepulauan Riau. </a:t>
            </a:r>
          </a:p>
        </p:txBody>
      </p:sp>
      <p:sp>
        <p:nvSpPr>
          <p:cNvPr name="TextBox 11" id="11"/>
          <p:cNvSpPr txBox="true"/>
          <p:nvPr/>
        </p:nvSpPr>
        <p:spPr>
          <a:xfrm rot="0">
            <a:off x="2311534" y="856298"/>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KELOMPOK 1 | MANAJEMEN PROYEK</a:t>
            </a:r>
          </a:p>
        </p:txBody>
      </p:sp>
      <p:sp>
        <p:nvSpPr>
          <p:cNvPr name="TextBox 12" id="12"/>
          <p:cNvSpPr txBox="true"/>
          <p:nvPr/>
        </p:nvSpPr>
        <p:spPr>
          <a:xfrm rot="0">
            <a:off x="10081550" y="636641"/>
            <a:ext cx="7091112" cy="306704"/>
          </a:xfrm>
          <a:prstGeom prst="rect">
            <a:avLst/>
          </a:prstGeom>
        </p:spPr>
        <p:txBody>
          <a:bodyPr anchor="t" rtlCol="false" tIns="0" lIns="0" bIns="0" rIns="0">
            <a:spAutoFit/>
          </a:bodyPr>
          <a:lstStyle/>
          <a:p>
            <a:pPr algn="r">
              <a:lnSpc>
                <a:spcPts val="2520"/>
              </a:lnSpc>
              <a:spcBef>
                <a:spcPct val="0"/>
              </a:spcBef>
            </a:pPr>
            <a:r>
              <a:rPr lang="en-US" sz="1800" spc="180">
                <a:solidFill>
                  <a:srgbClr val="9F7582"/>
                </a:solidFill>
                <a:latin typeface="Hero Bold"/>
              </a:rPr>
              <a:t>INSTITUT TEKNOLOGI BATAM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B9C9C"/>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1928584" cy="2169657"/>
          </a:xfrm>
        </p:grpSpPr>
        <p:sp>
          <p:nvSpPr>
            <p:cNvPr name="Freeform 3" id="3"/>
            <p:cNvSpPr/>
            <p:nvPr/>
          </p:nvSpPr>
          <p:spPr>
            <a:xfrm>
              <a:off x="0" y="0"/>
              <a:ext cx="1928584" cy="2169657"/>
            </a:xfrm>
            <a:custGeom>
              <a:avLst/>
              <a:gdLst/>
              <a:ahLst/>
              <a:cxnLst/>
              <a:rect r="r" b="b" t="t" l="l"/>
              <a:pathLst>
                <a:path h="2169657" w="1928584">
                  <a:moveTo>
                    <a:pt x="0" y="0"/>
                  </a:moveTo>
                  <a:lnTo>
                    <a:pt x="1928584" y="0"/>
                  </a:lnTo>
                  <a:lnTo>
                    <a:pt x="1928584" y="2169657"/>
                  </a:lnTo>
                  <a:lnTo>
                    <a:pt x="0" y="2169657"/>
                  </a:lnTo>
                  <a:close/>
                </a:path>
              </a:pathLst>
            </a:custGeom>
            <a:solidFill>
              <a:srgbClr val="9F7582"/>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10168188" y="1028700"/>
            <a:ext cx="7091112" cy="4566807"/>
            <a:chOff x="0" y="0"/>
            <a:chExt cx="9454817" cy="6089076"/>
          </a:xfrm>
        </p:grpSpPr>
        <p:pic>
          <p:nvPicPr>
            <p:cNvPr name="Picture 6" id="6"/>
            <p:cNvPicPr>
              <a:picLocks noChangeAspect="true"/>
            </p:cNvPicPr>
            <p:nvPr/>
          </p:nvPicPr>
          <p:blipFill>
            <a:blip r:embed="rId2"/>
            <a:srcRect l="6344" t="0" r="6344" b="0"/>
            <a:stretch>
              <a:fillRect/>
            </a:stretch>
          </p:blipFill>
          <p:spPr>
            <a:xfrm>
              <a:off x="0" y="0"/>
              <a:ext cx="9454817" cy="6089076"/>
            </a:xfrm>
            <a:prstGeom prst="rect">
              <a:avLst/>
            </a:prstGeom>
          </p:spPr>
        </p:pic>
      </p:grpSp>
      <p:pic>
        <p:nvPicPr>
          <p:cNvPr name="Picture 7" id="7"/>
          <p:cNvPicPr>
            <a:picLocks noChangeAspect="true"/>
          </p:cNvPicPr>
          <p:nvPr/>
        </p:nvPicPr>
        <p:blipFill>
          <a:blip r:embed="rId3"/>
          <a:srcRect l="0" t="0" r="0" b="0"/>
          <a:stretch>
            <a:fillRect/>
          </a:stretch>
        </p:blipFill>
        <p:spPr>
          <a:xfrm flipH="false" flipV="false" rot="0">
            <a:off x="13199394" y="2800439"/>
            <a:ext cx="1028700" cy="1790341"/>
          </a:xfrm>
          <a:prstGeom prst="rect">
            <a:avLst/>
          </a:prstGeom>
        </p:spPr>
      </p:pic>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9983" y="657311"/>
            <a:ext cx="170709" cy="170709"/>
          </a:xfrm>
          <a:prstGeom prst="rect">
            <a:avLst/>
          </a:prstGeom>
        </p:spPr>
      </p:pic>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1812" y="3414645"/>
            <a:ext cx="9084888" cy="6854961"/>
          </a:xfrm>
          <a:prstGeom prst="rect">
            <a:avLst/>
          </a:prstGeom>
        </p:spPr>
      </p:pic>
      <p:sp>
        <p:nvSpPr>
          <p:cNvPr name="TextBox 10" id="10"/>
          <p:cNvSpPr txBox="true"/>
          <p:nvPr/>
        </p:nvSpPr>
        <p:spPr>
          <a:xfrm rot="0">
            <a:off x="10168188" y="6311386"/>
            <a:ext cx="7091112" cy="2305175"/>
          </a:xfrm>
          <a:prstGeom prst="rect">
            <a:avLst/>
          </a:prstGeom>
        </p:spPr>
        <p:txBody>
          <a:bodyPr anchor="t" rtlCol="false" tIns="0" lIns="0" bIns="0" rIns="0">
            <a:spAutoFit/>
          </a:bodyPr>
          <a:lstStyle/>
          <a:p>
            <a:pPr marL="561342" indent="-280671" lvl="1">
              <a:lnSpc>
                <a:spcPts val="6344"/>
              </a:lnSpc>
              <a:buFont typeface="Arial"/>
              <a:buChar char="•"/>
            </a:pPr>
            <a:r>
              <a:rPr lang="en-US" sz="2600" spc="514">
                <a:solidFill>
                  <a:srgbClr val="F2DCD1"/>
                </a:solidFill>
                <a:latin typeface="Garet"/>
              </a:rPr>
              <a:t>MASALAH</a:t>
            </a:r>
          </a:p>
          <a:p>
            <a:pPr marL="561342" indent="-280671" lvl="1">
              <a:lnSpc>
                <a:spcPts val="6344"/>
              </a:lnSpc>
              <a:buFont typeface="Arial"/>
              <a:buChar char="•"/>
            </a:pPr>
            <a:r>
              <a:rPr lang="en-US" sz="2600" spc="514">
                <a:solidFill>
                  <a:srgbClr val="F2DCD1"/>
                </a:solidFill>
                <a:latin typeface="Garet Bold"/>
              </a:rPr>
              <a:t>SOLUSI</a:t>
            </a:r>
          </a:p>
          <a:p>
            <a:pPr marL="561342" indent="-280671" lvl="1">
              <a:lnSpc>
                <a:spcPts val="6344"/>
              </a:lnSpc>
              <a:buFont typeface="Arial"/>
              <a:buChar char="•"/>
            </a:pPr>
            <a:r>
              <a:rPr lang="en-US" sz="2600" spc="514">
                <a:solidFill>
                  <a:srgbClr val="F2DCD1"/>
                </a:solidFill>
                <a:latin typeface="Garet"/>
              </a:rPr>
              <a:t>PERENCANAAN PASAR</a:t>
            </a:r>
          </a:p>
        </p:txBody>
      </p:sp>
      <p:sp>
        <p:nvSpPr>
          <p:cNvPr name="TextBox 11" id="11"/>
          <p:cNvSpPr txBox="true"/>
          <p:nvPr/>
        </p:nvSpPr>
        <p:spPr>
          <a:xfrm rot="0">
            <a:off x="1028700" y="2521674"/>
            <a:ext cx="7091112" cy="490855"/>
          </a:xfrm>
          <a:prstGeom prst="rect">
            <a:avLst/>
          </a:prstGeom>
        </p:spPr>
        <p:txBody>
          <a:bodyPr anchor="t" rtlCol="false" tIns="0" lIns="0" bIns="0" rIns="0">
            <a:spAutoFit/>
          </a:bodyPr>
          <a:lstStyle/>
          <a:p>
            <a:pPr algn="just">
              <a:lnSpc>
                <a:spcPts val="3920"/>
              </a:lnSpc>
              <a:spcBef>
                <a:spcPct val="0"/>
              </a:spcBef>
            </a:pPr>
            <a:r>
              <a:rPr lang="en-US" sz="2800" spc="280">
                <a:solidFill>
                  <a:srgbClr val="FAF7F2"/>
                </a:solidFill>
                <a:latin typeface="Garet"/>
              </a:rPr>
              <a:t>PROPOSAL</a:t>
            </a:r>
          </a:p>
        </p:txBody>
      </p:sp>
      <p:sp>
        <p:nvSpPr>
          <p:cNvPr name="TextBox 12" id="12"/>
          <p:cNvSpPr txBox="true"/>
          <p:nvPr/>
        </p:nvSpPr>
        <p:spPr>
          <a:xfrm rot="0">
            <a:off x="1028700" y="1620943"/>
            <a:ext cx="7091112" cy="863600"/>
          </a:xfrm>
          <a:prstGeom prst="rect">
            <a:avLst/>
          </a:prstGeom>
        </p:spPr>
        <p:txBody>
          <a:bodyPr anchor="t" rtlCol="false" tIns="0" lIns="0" bIns="0" rIns="0">
            <a:spAutoFit/>
          </a:bodyPr>
          <a:lstStyle/>
          <a:p>
            <a:pPr algn="just">
              <a:lnSpc>
                <a:spcPts val="7000"/>
              </a:lnSpc>
              <a:spcBef>
                <a:spcPct val="0"/>
              </a:spcBef>
            </a:pPr>
            <a:r>
              <a:rPr lang="en-US" sz="5000" spc="500">
                <a:solidFill>
                  <a:srgbClr val="FAF7F2"/>
                </a:solidFill>
                <a:latin typeface="Garet Bold"/>
              </a:rPr>
              <a:t>B-100</a:t>
            </a:r>
          </a:p>
        </p:txBody>
      </p:sp>
      <p:sp>
        <p:nvSpPr>
          <p:cNvPr name="TextBox 13" id="13"/>
          <p:cNvSpPr txBox="true"/>
          <p:nvPr/>
        </p:nvSpPr>
        <p:spPr>
          <a:xfrm rot="0">
            <a:off x="1502721" y="570264"/>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FAF7F2"/>
                </a:solidFill>
                <a:latin typeface="Hero Bold"/>
              </a:rPr>
              <a:t>STUDIO SHODWE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88" t="0" r="0" b="363"/>
          <a:stretch>
            <a:fillRect/>
          </a:stretch>
        </p:blipFill>
        <p:spPr>
          <a:xfrm flipH="false" flipV="false" rot="0">
            <a:off x="-327875" y="-6193799"/>
            <a:ext cx="18943749" cy="19376399"/>
          </a:xfrm>
          <a:prstGeom prst="rect">
            <a:avLst/>
          </a:prstGeom>
        </p:spPr>
      </p:pic>
      <p:sp>
        <p:nvSpPr>
          <p:cNvPr name="TextBox 3" id="3"/>
          <p:cNvSpPr txBox="true"/>
          <p:nvPr/>
        </p:nvSpPr>
        <p:spPr>
          <a:xfrm rot="0">
            <a:off x="5598444" y="8951596"/>
            <a:ext cx="7091112" cy="306704"/>
          </a:xfrm>
          <a:prstGeom prst="rect">
            <a:avLst/>
          </a:prstGeom>
        </p:spPr>
        <p:txBody>
          <a:bodyPr anchor="t" rtlCol="false" tIns="0" lIns="0" bIns="0" rIns="0">
            <a:spAutoFit/>
          </a:bodyPr>
          <a:lstStyle/>
          <a:p>
            <a:pPr algn="ctr">
              <a:lnSpc>
                <a:spcPts val="2520"/>
              </a:lnSpc>
              <a:spcBef>
                <a:spcPct val="0"/>
              </a:spcBef>
            </a:pPr>
            <a:r>
              <a:rPr lang="en-US" sz="1800" spc="180">
                <a:solidFill>
                  <a:srgbClr val="9F7582"/>
                </a:solidFill>
                <a:latin typeface="Hero Bold"/>
              </a:rPr>
              <a:t>INSTITUT TEKNOLOGI BATAM</a:t>
            </a:r>
          </a:p>
        </p:txBody>
      </p:sp>
      <p:sp>
        <p:nvSpPr>
          <p:cNvPr name="AutoShape 4" id="4"/>
          <p:cNvSpPr/>
          <p:nvPr/>
        </p:nvSpPr>
        <p:spPr>
          <a:xfrm rot="0">
            <a:off x="4075752" y="9123998"/>
            <a:ext cx="2980368" cy="0"/>
          </a:xfrm>
          <a:prstGeom prst="line">
            <a:avLst/>
          </a:prstGeom>
          <a:ln cap="flat" w="47625">
            <a:solidFill>
              <a:srgbClr val="D5CAB8"/>
            </a:solidFill>
            <a:prstDash val="solid"/>
            <a:headEnd type="none" len="sm" w="sm"/>
            <a:tailEnd type="diamond" len="lg" w="lg"/>
          </a:ln>
        </p:spPr>
      </p:sp>
      <p:sp>
        <p:nvSpPr>
          <p:cNvPr name="AutoShape 5" id="5"/>
          <p:cNvSpPr/>
          <p:nvPr/>
        </p:nvSpPr>
        <p:spPr>
          <a:xfrm rot="0">
            <a:off x="11231880" y="9123998"/>
            <a:ext cx="2980368" cy="0"/>
          </a:xfrm>
          <a:prstGeom prst="line">
            <a:avLst/>
          </a:prstGeom>
          <a:ln cap="flat" w="47625">
            <a:solidFill>
              <a:srgbClr val="D5CAB8"/>
            </a:solidFill>
            <a:prstDash val="solid"/>
            <a:headEnd type="diamond" len="lg" w="lg"/>
            <a:tailEnd type="none" len="sm" w="sm"/>
          </a:ln>
        </p:spPr>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284915" y="3573522"/>
            <a:ext cx="1718170" cy="1569978"/>
          </a:xfrm>
          <a:prstGeom prst="rect">
            <a:avLst/>
          </a:prstGeom>
        </p:spPr>
      </p:pic>
      <p:sp>
        <p:nvSpPr>
          <p:cNvPr name="TextBox 7" id="7"/>
          <p:cNvSpPr txBox="true"/>
          <p:nvPr/>
        </p:nvSpPr>
        <p:spPr>
          <a:xfrm rot="0">
            <a:off x="4075752" y="5373635"/>
            <a:ext cx="10136496" cy="1207351"/>
          </a:xfrm>
          <a:prstGeom prst="rect">
            <a:avLst/>
          </a:prstGeom>
        </p:spPr>
        <p:txBody>
          <a:bodyPr anchor="t" rtlCol="false" tIns="0" lIns="0" bIns="0" rIns="0">
            <a:spAutoFit/>
          </a:bodyPr>
          <a:lstStyle/>
          <a:p>
            <a:pPr algn="ctr">
              <a:lnSpc>
                <a:spcPts val="9995"/>
              </a:lnSpc>
              <a:spcBef>
                <a:spcPct val="0"/>
              </a:spcBef>
            </a:pPr>
            <a:r>
              <a:rPr lang="en-US" sz="7139" spc="713">
                <a:solidFill>
                  <a:srgbClr val="45324E"/>
                </a:solidFill>
                <a:latin typeface="Garet Bold"/>
              </a:rPr>
              <a:t>MASALAH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2408296" cy="2709333"/>
          </a:xfrm>
        </p:grpSpPr>
        <p:sp>
          <p:nvSpPr>
            <p:cNvPr name="Freeform 3" id="3"/>
            <p:cNvSpPr/>
            <p:nvPr/>
          </p:nvSpPr>
          <p:spPr>
            <a:xfrm>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73516A"/>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868"/>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983" y="657311"/>
            <a:ext cx="170709" cy="170709"/>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983" y="9458980"/>
            <a:ext cx="170709" cy="170709"/>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144000" y="2529289"/>
            <a:ext cx="9144000" cy="7730836"/>
          </a:xfrm>
          <a:prstGeom prst="rect">
            <a:avLst/>
          </a:prstGeom>
        </p:spPr>
      </p:pic>
      <p:sp>
        <p:nvSpPr>
          <p:cNvPr name="TextBox 8" id="8"/>
          <p:cNvSpPr txBox="true"/>
          <p:nvPr/>
        </p:nvSpPr>
        <p:spPr>
          <a:xfrm rot="0">
            <a:off x="1502721" y="570264"/>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KELOMPOK 1 | MANAJEMEN PROYEK</a:t>
            </a:r>
          </a:p>
        </p:txBody>
      </p:sp>
      <p:sp>
        <p:nvSpPr>
          <p:cNvPr name="TextBox 9" id="9"/>
          <p:cNvSpPr txBox="true"/>
          <p:nvPr/>
        </p:nvSpPr>
        <p:spPr>
          <a:xfrm rot="0">
            <a:off x="1502721" y="9371932"/>
            <a:ext cx="7091112" cy="306704"/>
          </a:xfrm>
          <a:prstGeom prst="rect">
            <a:avLst/>
          </a:prstGeom>
        </p:spPr>
        <p:txBody>
          <a:bodyPr anchor="t" rtlCol="false" tIns="0" lIns="0" bIns="0" rIns="0">
            <a:spAutoFit/>
          </a:bodyPr>
          <a:lstStyle/>
          <a:p>
            <a:pPr>
              <a:lnSpc>
                <a:spcPts val="2520"/>
              </a:lnSpc>
              <a:spcBef>
                <a:spcPct val="0"/>
              </a:spcBef>
            </a:pPr>
            <a:r>
              <a:rPr lang="en-US" sz="1800" spc="180">
                <a:solidFill>
                  <a:srgbClr val="9F7582"/>
                </a:solidFill>
                <a:latin typeface="Hero Bold"/>
              </a:rPr>
              <a:t>08/18</a:t>
            </a:r>
          </a:p>
        </p:txBody>
      </p:sp>
      <p:sp>
        <p:nvSpPr>
          <p:cNvPr name="TextBox 10" id="10"/>
          <p:cNvSpPr txBox="true"/>
          <p:nvPr/>
        </p:nvSpPr>
        <p:spPr>
          <a:xfrm rot="0">
            <a:off x="1265711" y="2243539"/>
            <a:ext cx="7091112" cy="514350"/>
          </a:xfrm>
          <a:prstGeom prst="rect">
            <a:avLst/>
          </a:prstGeom>
        </p:spPr>
        <p:txBody>
          <a:bodyPr anchor="t" rtlCol="false" tIns="0" lIns="0" bIns="0" rIns="0">
            <a:spAutoFit/>
          </a:bodyPr>
          <a:lstStyle/>
          <a:p>
            <a:pPr algn="ctr">
              <a:lnSpc>
                <a:spcPts val="4200"/>
              </a:lnSpc>
              <a:spcBef>
                <a:spcPct val="0"/>
              </a:spcBef>
            </a:pPr>
            <a:r>
              <a:rPr lang="en-US" sz="3000" spc="300">
                <a:solidFill>
                  <a:srgbClr val="73516A"/>
                </a:solidFill>
                <a:latin typeface="Garet Bold"/>
              </a:rPr>
              <a:t>MASALAH</a:t>
            </a:r>
          </a:p>
        </p:txBody>
      </p:sp>
      <p:sp>
        <p:nvSpPr>
          <p:cNvPr name="TextBox 11" id="11"/>
          <p:cNvSpPr txBox="true"/>
          <p:nvPr/>
        </p:nvSpPr>
        <p:spPr>
          <a:xfrm rot="0">
            <a:off x="1502721" y="3256652"/>
            <a:ext cx="6617091" cy="5273675"/>
          </a:xfrm>
          <a:prstGeom prst="rect">
            <a:avLst/>
          </a:prstGeom>
        </p:spPr>
        <p:txBody>
          <a:bodyPr anchor="t" rtlCol="false" tIns="0" lIns="0" bIns="0" rIns="0">
            <a:spAutoFit/>
          </a:bodyPr>
          <a:lstStyle/>
          <a:p>
            <a:pPr algn="just">
              <a:lnSpc>
                <a:spcPts val="2800"/>
              </a:lnSpc>
            </a:pPr>
            <a:r>
              <a:rPr lang="en-US" sz="2000">
                <a:solidFill>
                  <a:srgbClr val="CB9C9C"/>
                </a:solidFill>
                <a:latin typeface="Garet"/>
              </a:rPr>
              <a:t>Letak geografis Indonesia yang strategis dan beriklim tropis menjadikan negara ini memiliki banyak potensi sumber daya alam. Sektor pertanian menjadi salah satu potensi sumber daya alam yang berpengaruh terhadap pertumbuhan ekonomi di Indonesia sehingga tak heran negara ini dikenal sebagai negara agraris.</a:t>
            </a:r>
          </a:p>
          <a:p>
            <a:pPr algn="just">
              <a:lnSpc>
                <a:spcPts val="2800"/>
              </a:lnSpc>
            </a:pPr>
          </a:p>
          <a:p>
            <a:pPr algn="just">
              <a:lnSpc>
                <a:spcPts val="2800"/>
              </a:lnSpc>
            </a:pPr>
            <a:r>
              <a:rPr lang="en-US" sz="2000">
                <a:solidFill>
                  <a:srgbClr val="CB9C9C"/>
                </a:solidFill>
                <a:latin typeface="Garet"/>
              </a:rPr>
              <a:t>Namun, pembangunan yang terus meningkat dari waktu ke waktu menyebabkan alih fungsi lahan yang berdampak pada kurangnya lahan untuk bertani. Di sisi lain, kebutuhan komoditas tanaman pangan semakin tinggi. </a:t>
            </a:r>
          </a:p>
          <a:p>
            <a:pPr algn="just">
              <a:lnSpc>
                <a:spcPts val="2800"/>
              </a:lnSpc>
            </a:pPr>
          </a:p>
          <a:p>
            <a:pPr algn="just">
              <a:lnSpc>
                <a:spcPts val="2800"/>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87308" y="657311"/>
            <a:ext cx="170709" cy="17070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87308" y="9458980"/>
            <a:ext cx="170709" cy="170709"/>
          </a:xfrm>
          <a:prstGeom prst="rect">
            <a:avLst/>
          </a:prstGeom>
        </p:spPr>
      </p:pic>
      <p:grpSp>
        <p:nvGrpSpPr>
          <p:cNvPr name="Group 4" id="4"/>
          <p:cNvGrpSpPr/>
          <p:nvPr/>
        </p:nvGrpSpPr>
        <p:grpSpPr>
          <a:xfrm rot="0">
            <a:off x="0" y="0"/>
            <a:ext cx="9144000" cy="10287000"/>
            <a:chOff x="0" y="0"/>
            <a:chExt cx="2408296" cy="2709333"/>
          </a:xfrm>
        </p:grpSpPr>
        <p:sp>
          <p:nvSpPr>
            <p:cNvPr name="Freeform 5" id="5"/>
            <p:cNvSpPr/>
            <p:nvPr/>
          </p:nvSpPr>
          <p:spPr>
            <a:xfrm>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45324E"/>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marL="0" indent="0" lvl="0">
                <a:lnSpc>
                  <a:spcPts val="2868"/>
                </a:lnSpc>
                <a:spcBef>
                  <a:spcPct val="0"/>
                </a:spcBef>
              </a:pPr>
            </a:p>
          </p:txBody>
        </p:sp>
      </p:gr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3312999"/>
            <a:ext cx="9176317" cy="6974001"/>
          </a:xfrm>
          <a:prstGeom prst="rect">
            <a:avLst/>
          </a:prstGeom>
        </p:spPr>
      </p:pic>
      <p:sp>
        <p:nvSpPr>
          <p:cNvPr name="TextBox 8" id="8"/>
          <p:cNvSpPr txBox="true"/>
          <p:nvPr/>
        </p:nvSpPr>
        <p:spPr>
          <a:xfrm rot="0">
            <a:off x="9695696" y="570264"/>
            <a:ext cx="7091112" cy="306704"/>
          </a:xfrm>
          <a:prstGeom prst="rect">
            <a:avLst/>
          </a:prstGeom>
        </p:spPr>
        <p:txBody>
          <a:bodyPr anchor="t" rtlCol="false" tIns="0" lIns="0" bIns="0" rIns="0">
            <a:spAutoFit/>
          </a:bodyPr>
          <a:lstStyle/>
          <a:p>
            <a:pPr algn="r">
              <a:lnSpc>
                <a:spcPts val="2520"/>
              </a:lnSpc>
              <a:spcBef>
                <a:spcPct val="0"/>
              </a:spcBef>
            </a:pPr>
            <a:r>
              <a:rPr lang="en-US" sz="1800" spc="180">
                <a:solidFill>
                  <a:srgbClr val="9F7582"/>
                </a:solidFill>
                <a:latin typeface="Hero Bold"/>
              </a:rPr>
              <a:t>INSTITUT TEKNOLOGI BATAM</a:t>
            </a:r>
          </a:p>
        </p:txBody>
      </p:sp>
      <p:sp>
        <p:nvSpPr>
          <p:cNvPr name="TextBox 9" id="9"/>
          <p:cNvSpPr txBox="true"/>
          <p:nvPr/>
        </p:nvSpPr>
        <p:spPr>
          <a:xfrm rot="0">
            <a:off x="9695696" y="9371932"/>
            <a:ext cx="7091112" cy="306704"/>
          </a:xfrm>
          <a:prstGeom prst="rect">
            <a:avLst/>
          </a:prstGeom>
        </p:spPr>
        <p:txBody>
          <a:bodyPr anchor="t" rtlCol="false" tIns="0" lIns="0" bIns="0" rIns="0">
            <a:spAutoFit/>
          </a:bodyPr>
          <a:lstStyle/>
          <a:p>
            <a:pPr algn="r">
              <a:lnSpc>
                <a:spcPts val="2520"/>
              </a:lnSpc>
              <a:spcBef>
                <a:spcPct val="0"/>
              </a:spcBef>
            </a:pPr>
            <a:r>
              <a:rPr lang="en-US" sz="1800" spc="180">
                <a:solidFill>
                  <a:srgbClr val="9F7582"/>
                </a:solidFill>
                <a:latin typeface="Hero Bold"/>
              </a:rPr>
              <a:t>07/18</a:t>
            </a:r>
          </a:p>
        </p:txBody>
      </p:sp>
      <p:sp>
        <p:nvSpPr>
          <p:cNvPr name="TextBox 10" id="10"/>
          <p:cNvSpPr txBox="true"/>
          <p:nvPr/>
        </p:nvSpPr>
        <p:spPr>
          <a:xfrm rot="0">
            <a:off x="9996195" y="2277822"/>
            <a:ext cx="7091112" cy="514350"/>
          </a:xfrm>
          <a:prstGeom prst="rect">
            <a:avLst/>
          </a:prstGeom>
        </p:spPr>
        <p:txBody>
          <a:bodyPr anchor="t" rtlCol="false" tIns="0" lIns="0" bIns="0" rIns="0">
            <a:spAutoFit/>
          </a:bodyPr>
          <a:lstStyle/>
          <a:p>
            <a:pPr algn="ctr">
              <a:lnSpc>
                <a:spcPts val="4200"/>
              </a:lnSpc>
              <a:spcBef>
                <a:spcPct val="0"/>
              </a:spcBef>
            </a:pPr>
            <a:r>
              <a:rPr lang="en-US" sz="3000" spc="300">
                <a:solidFill>
                  <a:srgbClr val="73516A"/>
                </a:solidFill>
                <a:latin typeface="Garet Bold"/>
              </a:rPr>
              <a:t>ANALISIS MASALAH</a:t>
            </a:r>
          </a:p>
        </p:txBody>
      </p:sp>
      <p:sp>
        <p:nvSpPr>
          <p:cNvPr name="TextBox 11" id="11"/>
          <p:cNvSpPr txBox="true"/>
          <p:nvPr/>
        </p:nvSpPr>
        <p:spPr>
          <a:xfrm rot="0">
            <a:off x="9996195" y="3104586"/>
            <a:ext cx="7091112" cy="4568825"/>
          </a:xfrm>
          <a:prstGeom prst="rect">
            <a:avLst/>
          </a:prstGeom>
        </p:spPr>
        <p:txBody>
          <a:bodyPr anchor="t" rtlCol="false" tIns="0" lIns="0" bIns="0" rIns="0">
            <a:spAutoFit/>
          </a:bodyPr>
          <a:lstStyle/>
          <a:p>
            <a:pPr algn="just">
              <a:lnSpc>
                <a:spcPts val="2800"/>
              </a:lnSpc>
            </a:pPr>
            <a:r>
              <a:rPr lang="en-US" sz="2000">
                <a:solidFill>
                  <a:srgbClr val="CB9C9C"/>
                </a:solidFill>
                <a:latin typeface="Garet"/>
              </a:rPr>
              <a:t>Masalah ini dapat diselesaikan dengan menggunakan precision farming. Precision farming merupakan solusi efektif untuk mewujudkan pertanian yang berkelanjutan dan efisien serta meningkatkan produktivitas. </a:t>
            </a:r>
          </a:p>
          <a:p>
            <a:pPr algn="just">
              <a:lnSpc>
                <a:spcPts val="2800"/>
              </a:lnSpc>
            </a:pPr>
          </a:p>
          <a:p>
            <a:pPr algn="just">
              <a:lnSpc>
                <a:spcPts val="2800"/>
              </a:lnSpc>
              <a:spcBef>
                <a:spcPct val="0"/>
              </a:spcBef>
            </a:pPr>
            <a:r>
              <a:rPr lang="en-US" sz="2000">
                <a:solidFill>
                  <a:srgbClr val="CB9C9C"/>
                </a:solidFill>
                <a:latin typeface="Garet"/>
              </a:rPr>
              <a:t>Precision farming berguna untuk memantau tanah, mendeteksi hama dan penyakit tanaman, dan memperkirakan kebutuhan pupuk tanaman. Pelacakan dan pemantauan tanah dalam pertanian presisi dilakukan untuk mengumpulkan data dan informasi tentang kondisi tertentu dan untuk memantau kegiatan pertanian.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DAFH2l2sDT8</dc:identifier>
  <dcterms:modified xsi:type="dcterms:W3CDTF">2011-08-01T06:04:30Z</dcterms:modified>
  <cp:revision>1</cp:revision>
  <dc:title>Presentasi Kelompok 1 - UAS Manajemen Proyek</dc:title>
</cp:coreProperties>
</file>